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handoutMasterIdLst>
    <p:handoutMasterId r:id="rId87"/>
  </p:handoutMasterIdLst>
  <p:sldIdLst>
    <p:sldId id="756" r:id="rId2"/>
    <p:sldId id="1167" r:id="rId3"/>
    <p:sldId id="1172" r:id="rId4"/>
    <p:sldId id="327" r:id="rId5"/>
    <p:sldId id="1104" r:id="rId6"/>
    <p:sldId id="313" r:id="rId7"/>
    <p:sldId id="1168" r:id="rId8"/>
    <p:sldId id="1146" r:id="rId9"/>
    <p:sldId id="1173" r:id="rId10"/>
    <p:sldId id="1138" r:id="rId11"/>
    <p:sldId id="1196" r:id="rId12"/>
    <p:sldId id="1178" r:id="rId13"/>
    <p:sldId id="1179" r:id="rId14"/>
    <p:sldId id="1180" r:id="rId15"/>
    <p:sldId id="1181" r:id="rId16"/>
    <p:sldId id="1161" r:id="rId17"/>
    <p:sldId id="856" r:id="rId18"/>
    <p:sldId id="1099" r:id="rId19"/>
    <p:sldId id="1174" r:id="rId20"/>
    <p:sldId id="1080" r:id="rId21"/>
    <p:sldId id="1069" r:id="rId22"/>
    <p:sldId id="1163" r:id="rId23"/>
    <p:sldId id="1082" r:id="rId24"/>
    <p:sldId id="1083" r:id="rId25"/>
    <p:sldId id="1084" r:id="rId26"/>
    <p:sldId id="1139" r:id="rId27"/>
    <p:sldId id="1183" r:id="rId28"/>
    <p:sldId id="1184" r:id="rId29"/>
    <p:sldId id="1185" r:id="rId30"/>
    <p:sldId id="1186" r:id="rId31"/>
    <p:sldId id="1187" r:id="rId32"/>
    <p:sldId id="1194" r:id="rId33"/>
    <p:sldId id="1149" r:id="rId34"/>
    <p:sldId id="1189" r:id="rId35"/>
    <p:sldId id="1122" r:id="rId36"/>
    <p:sldId id="1065" r:id="rId37"/>
    <p:sldId id="1064" r:id="rId38"/>
    <p:sldId id="1176" r:id="rId39"/>
    <p:sldId id="536" r:id="rId40"/>
    <p:sldId id="1170" r:id="rId41"/>
    <p:sldId id="1164" r:id="rId42"/>
    <p:sldId id="1113" r:id="rId43"/>
    <p:sldId id="1169" r:id="rId44"/>
    <p:sldId id="1060" r:id="rId45"/>
    <p:sldId id="970" r:id="rId46"/>
    <p:sldId id="1075" r:id="rId47"/>
    <p:sldId id="1076" r:id="rId48"/>
    <p:sldId id="311" r:id="rId49"/>
    <p:sldId id="1123" r:id="rId50"/>
    <p:sldId id="1063" r:id="rId51"/>
    <p:sldId id="1195" r:id="rId52"/>
    <p:sldId id="988" r:id="rId53"/>
    <p:sldId id="1116" r:id="rId54"/>
    <p:sldId id="1192" r:id="rId55"/>
    <p:sldId id="1193" r:id="rId56"/>
    <p:sldId id="1190" r:id="rId57"/>
    <p:sldId id="1165" r:id="rId58"/>
    <p:sldId id="1191" r:id="rId59"/>
    <p:sldId id="1109" r:id="rId60"/>
    <p:sldId id="874" r:id="rId61"/>
    <p:sldId id="1125" r:id="rId62"/>
    <p:sldId id="307" r:id="rId63"/>
    <p:sldId id="350" r:id="rId64"/>
    <p:sldId id="1171" r:id="rId65"/>
    <p:sldId id="1050" r:id="rId66"/>
    <p:sldId id="1049" r:id="rId67"/>
    <p:sldId id="1112" r:id="rId68"/>
    <p:sldId id="1159" r:id="rId69"/>
    <p:sldId id="1106" r:id="rId70"/>
    <p:sldId id="1062" r:id="rId71"/>
    <p:sldId id="1137" r:id="rId72"/>
    <p:sldId id="276" r:id="rId73"/>
    <p:sldId id="324" r:id="rId74"/>
    <p:sldId id="1150" r:id="rId75"/>
    <p:sldId id="1152" r:id="rId76"/>
    <p:sldId id="1153" r:id="rId77"/>
    <p:sldId id="1156" r:id="rId78"/>
    <p:sldId id="1155" r:id="rId79"/>
    <p:sldId id="1160" r:id="rId80"/>
    <p:sldId id="1151" r:id="rId81"/>
    <p:sldId id="1157" r:id="rId82"/>
    <p:sldId id="586" r:id="rId83"/>
    <p:sldId id="333" r:id="rId84"/>
    <p:sldId id="1135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k, Ana" initials="HA" lastIdx="6" clrIdx="0">
    <p:extLst>
      <p:ext uri="{19B8F6BF-5375-455C-9EA6-DF929625EA0E}">
        <p15:presenceInfo xmlns:p15="http://schemas.microsoft.com/office/powerpoint/2012/main" userId="S::heckanar@msu.edu::bc21f0bc-8c8a-4756-929a-bd5d112db518" providerId="AD"/>
      </p:ext>
    </p:extLst>
  </p:cmAuthor>
  <p:cmAuthor id="2" name="meghan milbrath" initials="mm" lastIdx="5" clrIdx="1">
    <p:extLst>
      <p:ext uri="{19B8F6BF-5375-455C-9EA6-DF929625EA0E}">
        <p15:presenceInfo xmlns:p15="http://schemas.microsoft.com/office/powerpoint/2012/main" userId="df645208085178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0000"/>
    <a:srgbClr val="DD6985"/>
    <a:srgbClr val="DC6682"/>
    <a:srgbClr val="21C5FF"/>
    <a:srgbClr val="D96981"/>
    <a:srgbClr val="33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6" autoAdjust="0"/>
    <p:restoredTop sz="94715" autoAdjust="0"/>
  </p:normalViewPr>
  <p:slideViewPr>
    <p:cSldViewPr snapToGrid="0">
      <p:cViewPr varScale="1">
        <p:scale>
          <a:sx n="59" d="100"/>
          <a:sy n="59" d="100"/>
        </p:scale>
        <p:origin x="67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294"/>
    </p:cViewPr>
  </p:sorterViewPr>
  <p:notesViewPr>
    <p:cSldViewPr snapToGrid="0">
      <p:cViewPr>
        <p:scale>
          <a:sx n="70" d="100"/>
          <a:sy n="70" d="100"/>
        </p:scale>
        <p:origin x="2318" y="30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3D608A-C2D8-4647-9AC9-74A307DCDD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MSU </a:t>
            </a:r>
            <a:r>
              <a:rPr lang="en-US" dirty="0" err="1"/>
              <a:t>MiteCheck</a:t>
            </a:r>
            <a:r>
              <a:rPr lang="en-US" dirty="0"/>
              <a:t> Trainer Field Day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4F25C3-3ED9-42F9-AA86-625889C0B8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6/1/2019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02417-E19E-4156-8047-FFAEDC6A88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9CDC5-6850-48CE-ACEE-91524C6277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11BB3-F6F4-46CF-9185-58D470B1E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66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003E9-38DD-4EE8-8858-CCB56403E94A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7B03E-FC46-44A9-ABE8-5A1BB7DB6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2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6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9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79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56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34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3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20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86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69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C30F-8706-A444-A3D5-470F5E93A39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46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86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7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24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5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48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7389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79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06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43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9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077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38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69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7B03E-FC46-44A9-ABE8-5A1BB7DB625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89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34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20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63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23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30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1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174D7-88AA-4191-A81A-7785656CAB0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05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© 2018 Regents of the University of Minnesota.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0C9DF-8D77-EA44-815B-686F23B550D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4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5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91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  <a:ea typeface="Arial"/>
              </a:defRPr>
            </a:lvl2pPr>
            <a:lvl3pPr>
              <a:defRPr>
                <a:latin typeface="Tw Cen MT" panose="020B0602020104020603" pitchFamily="34" charset="0"/>
                <a:ea typeface="Arial"/>
              </a:defRPr>
            </a:lvl3pPr>
            <a:lvl4pPr>
              <a:defRPr>
                <a:latin typeface="Tw Cen MT" panose="020B0602020104020603" pitchFamily="34" charset="0"/>
                <a:ea typeface="Arial"/>
              </a:defRPr>
            </a:lvl4pPr>
            <a:lvl5pPr>
              <a:defRPr>
                <a:latin typeface="Tw Cen MT" panose="020B0602020104020603" pitchFamily="34" charset="0"/>
                <a:ea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95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7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Tw Cen MT" panose="020B06020201040206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  <a:lvl2pPr>
              <a:defRPr>
                <a:latin typeface="Tw Cen MT" panose="020B0602020104020603" pitchFamily="34" charset="0"/>
              </a:defRPr>
            </a:lvl2pPr>
            <a:lvl3pPr>
              <a:defRPr>
                <a:latin typeface="Tw Cen MT" panose="020B0602020104020603" pitchFamily="34" charset="0"/>
              </a:defRPr>
            </a:lvl3pPr>
            <a:lvl4pPr>
              <a:defRPr>
                <a:latin typeface="Tw Cen MT" panose="020B0602020104020603" pitchFamily="34" charset="0"/>
              </a:defRPr>
            </a:lvl4pPr>
            <a:lvl5pPr>
              <a:defRPr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6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Tw Cen MT" panose="020B0602020104020603" pitchFamily="34" charset="0"/>
              </a:defRPr>
            </a:lvl1pPr>
            <a:lvl2pPr>
              <a:defRPr sz="2800">
                <a:latin typeface="Tw Cen MT" panose="020B0602020104020603" pitchFamily="34" charset="0"/>
              </a:defRPr>
            </a:lvl2pPr>
            <a:lvl3pPr>
              <a:defRPr sz="2400">
                <a:latin typeface="Tw Cen MT" panose="020B0602020104020603" pitchFamily="34" charset="0"/>
              </a:defRPr>
            </a:lvl3pPr>
            <a:lvl4pPr>
              <a:defRPr sz="2000">
                <a:latin typeface="Tw Cen MT" panose="020B0602020104020603" pitchFamily="34" charset="0"/>
              </a:defRPr>
            </a:lvl4pPr>
            <a:lvl5pPr>
              <a:defRPr sz="2000">
                <a:latin typeface="Tw Cen MT" panose="020B06020201040206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Tw Cen MT" panose="020B06020201040206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0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latin typeface="Tw Cen MT" panose="020B06020201040206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Tw Cen MT" panose="020B06020201040206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1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4409-A57A-4075-98E3-2E1942F2EC7C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ED4E3-5932-49B1-9501-D66D52978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1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honeybeehealthcoalition.org/varroa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oneybeehealthcoalition.org/varroa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honeybeehealthcoalition.org/varroatoo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honeybeehealthcoalition.org/varroatoo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lLPZ5KbgU&amp;list=PLQm1WA72K03LSMohfG0Tnc1a9lyinzl3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4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4D9FBE-0AAC-46E7-A30C-16AF50046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428">
            <a:off x="2349756" y="2438265"/>
            <a:ext cx="4549777" cy="472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0C3F9-B1BA-4EBD-BFCD-C48CE5BC7DC2}"/>
              </a:ext>
            </a:extLst>
          </p:cNvPr>
          <p:cNvSpPr txBox="1"/>
          <p:nvPr/>
        </p:nvSpPr>
        <p:spPr>
          <a:xfrm>
            <a:off x="520314" y="364933"/>
            <a:ext cx="80549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6000" b="1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Keep Bees Alive</a:t>
            </a:r>
          </a:p>
          <a:p>
            <a:pPr marL="0" algn="ctr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Information and resources for keeping your bees healthy in the era of varroa</a:t>
            </a:r>
            <a:endParaRPr lang="en-US" sz="4800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C9170-D886-4F43-834E-81A6C7747F9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25A3F-0213-4E27-A0EF-0F92B3DB9597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2730720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848" y="821"/>
            <a:ext cx="64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Calibri"/>
              </a:rPr>
              <a:t>Varroa</a:t>
            </a:r>
            <a:r>
              <a:rPr lang="en-US" sz="4000" b="1" dirty="0">
                <a:solidFill>
                  <a:schemeClr val="bg1"/>
                </a:solidFill>
                <a:latin typeface="Calibri"/>
              </a:rPr>
              <a:t> Transmission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848" y="615529"/>
            <a:ext cx="8770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Horizontal transmission of mites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848" y="2182856"/>
            <a:ext cx="84364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Sick bees with mites and viruses abandon their colony and enter other colonies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800" dirty="0">
                <a:latin typeface="Tw Cen MT" panose="020B0602020104020603" pitchFamily="34" charset="0"/>
              </a:rPr>
              <a:t>In areas densely populated with bees and beekeepers, your varroa and virus problems can become everyone’s problem within 1+ mile of you</a:t>
            </a:r>
            <a:endParaRPr lang="en-US" sz="2800" dirty="0">
              <a:latin typeface="Tw Cen MT" panose="020B0602020104020603" pitchFamily="34" charset="0"/>
            </a:endParaRPr>
          </a:p>
          <a:p>
            <a:endParaRPr lang="en-US" sz="2800" dirty="0">
              <a:latin typeface="Tw Cen MT" panose="020B06020201040206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60EB4F-8B4D-4B29-930F-D81A8A1E4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40428">
            <a:off x="6545820" y="4098540"/>
            <a:ext cx="2690120" cy="27945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287E91-D83E-47F8-B23F-B5F73E84159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641B13-3040-4B9A-B916-A55776E9B68D}"/>
              </a:ext>
            </a:extLst>
          </p:cNvPr>
          <p:cNvSpPr/>
          <p:nvPr/>
        </p:nvSpPr>
        <p:spPr>
          <a:xfrm>
            <a:off x="4906031" y="6569006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A4BE8-4FFD-41E8-A5AB-04D74D892CAF}"/>
              </a:ext>
            </a:extLst>
          </p:cNvPr>
          <p:cNvSpPr/>
          <p:nvPr/>
        </p:nvSpPr>
        <p:spPr>
          <a:xfrm>
            <a:off x="5204012" y="6347012"/>
            <a:ext cx="38839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36866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2671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understand the damage mites can do when left unmanaged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8C4BAA-9384-41E3-A104-FF207DE8712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0DF7F9-125F-4939-B91A-A927330092D1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268056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0677"/>
            <a:ext cx="8488837" cy="127696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spread deadly viruses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4333E-422D-45FE-A31D-8DFFB6D9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903838"/>
            <a:ext cx="2434546" cy="3636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A549F-7BB7-4550-ABA9-26EB862E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311" y="3083073"/>
            <a:ext cx="5160665" cy="34503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5260DC-0261-4A97-A24E-13769668283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8E0EA5-58EF-4EC4-BA72-F0122579EBB8}"/>
              </a:ext>
            </a:extLst>
          </p:cNvPr>
          <p:cNvSpPr txBox="1"/>
          <p:nvPr/>
        </p:nvSpPr>
        <p:spPr>
          <a:xfrm>
            <a:off x="7391011" y="625638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Dan </a:t>
            </a:r>
            <a:r>
              <a:rPr lang="en-US" sz="1200" dirty="0" err="1">
                <a:solidFill>
                  <a:srgbClr val="FFFFFF"/>
                </a:solidFill>
                <a:latin typeface="Tw Cen MT" panose="020B0602020104020603" pitchFamily="34" charset="0"/>
              </a:rPr>
              <a:t>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D79C6-82DA-444D-8224-F906B01F52A0}"/>
              </a:ext>
            </a:extLst>
          </p:cNvPr>
          <p:cNvSpPr txBox="1"/>
          <p:nvPr/>
        </p:nvSpPr>
        <p:spPr>
          <a:xfrm>
            <a:off x="1834470" y="6273606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Dan </a:t>
            </a:r>
            <a:r>
              <a:rPr lang="en-US" sz="1200" dirty="0" err="1">
                <a:solidFill>
                  <a:srgbClr val="FFFFFF"/>
                </a:solidFill>
                <a:latin typeface="Tw Cen MT" panose="020B0602020104020603" pitchFamily="34" charset="0"/>
              </a:rPr>
              <a:t>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FFF37-AEE7-48FC-9F79-BA5B7AA252AB}"/>
              </a:ext>
            </a:extLst>
          </p:cNvPr>
          <p:cNvSpPr/>
          <p:nvPr/>
        </p:nvSpPr>
        <p:spPr>
          <a:xfrm>
            <a:off x="349588" y="1133805"/>
            <a:ext cx="8794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When mites parasitize pupae, they may spread deformed wing virus</a:t>
            </a:r>
          </a:p>
          <a:p>
            <a:endParaRPr lang="en-US" sz="28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Adult bees may emerge sick and with deformed wings</a:t>
            </a:r>
          </a:p>
        </p:txBody>
      </p:sp>
    </p:spTree>
    <p:extLst>
      <p:ext uri="{BB962C8B-B14F-4D97-AF65-F5344CB8AC3E}">
        <p14:creationId xmlns:p14="http://schemas.microsoft.com/office/powerpoint/2010/main" val="130446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D74FA4-72A7-41E1-9329-5B935BC8C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93" t="10309" r="11093" b="11877"/>
          <a:stretch/>
        </p:blipFill>
        <p:spPr>
          <a:xfrm>
            <a:off x="0" y="0"/>
            <a:ext cx="9144000" cy="6858000"/>
          </a:xfrm>
          <a:solidFill>
            <a:schemeClr val="tx1">
              <a:alpha val="6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B6866-3B2A-419D-8651-CBA9A94B45C4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CE526-B97C-4B37-A342-4CA1FC651C3B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0951C1-EAC5-4111-AF6E-CCE31706E5C7}"/>
              </a:ext>
            </a:extLst>
          </p:cNvPr>
          <p:cNvSpPr txBox="1"/>
          <p:nvPr/>
        </p:nvSpPr>
        <p:spPr>
          <a:xfrm>
            <a:off x="8094366" y="658100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Dan </a:t>
            </a:r>
            <a:r>
              <a:rPr lang="en-US" sz="1200" dirty="0" err="1">
                <a:solidFill>
                  <a:srgbClr val="FFFFFF"/>
                </a:solidFill>
                <a:latin typeface="Tw Cen MT" panose="020B0602020104020603" pitchFamily="34" charset="0"/>
              </a:rPr>
              <a:t>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6AC31-1966-492D-A1C7-5854B174EDC4}"/>
              </a:ext>
            </a:extLst>
          </p:cNvPr>
          <p:cNvSpPr txBox="1"/>
          <p:nvPr/>
        </p:nvSpPr>
        <p:spPr>
          <a:xfrm>
            <a:off x="-7641" y="1059536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Very high pathogen loads, associated with high mite levels, prevent brood from developing</a:t>
            </a:r>
          </a:p>
        </p:txBody>
      </p:sp>
    </p:spTree>
    <p:extLst>
      <p:ext uri="{BB962C8B-B14F-4D97-AF65-F5344CB8AC3E}">
        <p14:creationId xmlns:p14="http://schemas.microsoft.com/office/powerpoint/2010/main" val="569250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81.jpg">
            <a:extLst>
              <a:ext uri="{FF2B5EF4-FFF2-40B4-BE49-F238E27FC236}">
                <a16:creationId xmlns:a16="http://schemas.microsoft.com/office/drawing/2014/main" id="{DA829DA7-F75C-45CA-B943-39D9E90100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13132-1584-4689-9056-B156BB1D1BE5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73F68-96E3-4979-A343-32A077B13082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64B4E3-B2C4-4364-8FD9-47776963277E}"/>
              </a:ext>
            </a:extLst>
          </p:cNvPr>
          <p:cNvSpPr txBox="1"/>
          <p:nvPr/>
        </p:nvSpPr>
        <p:spPr>
          <a:xfrm>
            <a:off x="8094366" y="658100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18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2AA1-8510-4523-B8F7-D696F633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88BD2-EE31-4883-83E9-68BE864A7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DF883-5639-4C44-B933-DFC95CA3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1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BC7D9-2328-4DB2-B956-D5F12411BA09}"/>
              </a:ext>
            </a:extLst>
          </p:cNvPr>
          <p:cNvSpPr txBox="1"/>
          <p:nvPr/>
        </p:nvSpPr>
        <p:spPr>
          <a:xfrm>
            <a:off x="0" y="1"/>
            <a:ext cx="4371278" cy="5847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Parasitic mite syndrome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B3E07-90E7-4134-B1D5-6262B1042358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CA5F4-3DED-4405-895C-9D2890619E66}"/>
              </a:ext>
            </a:extLst>
          </p:cNvPr>
          <p:cNvSpPr txBox="1"/>
          <p:nvPr/>
        </p:nvSpPr>
        <p:spPr>
          <a:xfrm>
            <a:off x="8094366" y="658100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Dan </a:t>
            </a:r>
            <a:r>
              <a:rPr lang="en-US" sz="1200" dirty="0" err="1">
                <a:solidFill>
                  <a:srgbClr val="FFFFFF"/>
                </a:solidFill>
                <a:latin typeface="Tw Cen MT" panose="020B0602020104020603" pitchFamily="34" charset="0"/>
              </a:rPr>
              <a:t>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46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1" y="2490719"/>
            <a:ext cx="6543034" cy="38632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6A73A-F1C4-4A45-BA39-3D9A83610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0" y="1348553"/>
            <a:ext cx="9082217" cy="563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latin typeface="Tw Cen MT" panose="020B0602020104020603" pitchFamily="34" charset="0"/>
              </a:rPr>
              <a:t>This map shows the levels of mites reported during a single week in September from all across the country during a citizen science project</a:t>
            </a:r>
          </a:p>
          <a:p>
            <a:pPr marL="0" indent="0" algn="ctr">
              <a:buNone/>
            </a:pPr>
            <a:r>
              <a:rPr lang="en-US" sz="2400" dirty="0">
                <a:latin typeface="Tw Cen MT" panose="020B0602020104020603" pitchFamily="34" charset="0"/>
              </a:rPr>
              <a:t>yellow= low mite density, purple = high mite density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6D763F-39B1-42AB-96DF-8931C25A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558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in Michigan: data from the 2018 Mite-a-thon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C76CBE-034D-4D5C-AECC-4C84D5667078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CC734C-AFE8-4AAB-8AC0-9E940882FB15}"/>
              </a:ext>
            </a:extLst>
          </p:cNvPr>
          <p:cNvSpPr txBox="1">
            <a:spLocks/>
          </p:cNvSpPr>
          <p:nvPr/>
        </p:nvSpPr>
        <p:spPr>
          <a:xfrm>
            <a:off x="708453" y="6460635"/>
            <a:ext cx="8077200" cy="563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latin typeface="Tw Cen MT" panose="020B0602020104020603" pitchFamily="34" charset="0"/>
              </a:rPr>
              <a:t>https://www.pollinator.org/miteathon  </a:t>
            </a:r>
          </a:p>
        </p:txBody>
      </p:sp>
    </p:spTree>
    <p:extLst>
      <p:ext uri="{BB962C8B-B14F-4D97-AF65-F5344CB8AC3E}">
        <p14:creationId xmlns:p14="http://schemas.microsoft.com/office/powerpoint/2010/main" val="4034176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159" y="403126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w Cen MT" panose="020B0602020104020603" pitchFamily="34" charset="0"/>
              </a:rPr>
              <a:t>Average winter losses in 2017-2018</a:t>
            </a:r>
            <a:br>
              <a:rPr lang="en-US" sz="2800" dirty="0">
                <a:latin typeface="Tw Cen MT" panose="020B0602020104020603" pitchFamily="34" charset="0"/>
              </a:rPr>
            </a:br>
            <a:r>
              <a:rPr lang="en-US" sz="2800" dirty="0">
                <a:latin typeface="Tw Cen MT" panose="020B0602020104020603" pitchFamily="34" charset="0"/>
              </a:rPr>
              <a:t>by operation size</a:t>
            </a:r>
            <a:endParaRPr lang="es-NI" sz="2800" dirty="0">
              <a:latin typeface="Tw Cen MT" panose="020B06020201040206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E4F0A1-AAEB-49B8-9240-1CFC784B99F0}"/>
              </a:ext>
            </a:extLst>
          </p:cNvPr>
          <p:cNvSpPr txBox="1">
            <a:spLocks/>
          </p:cNvSpPr>
          <p:nvPr/>
        </p:nvSpPr>
        <p:spPr>
          <a:xfrm>
            <a:off x="235134" y="293552"/>
            <a:ext cx="8540750" cy="1512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None/>
            </a:pPr>
            <a:r>
              <a:rPr lang="en-US" sz="40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Backyard (small-scale) beekeepers lose a greater portion of their colonies than other beekeepers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49FCE-E2DA-44E2-99CF-EE614E307F7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pic>
        <p:nvPicPr>
          <p:cNvPr id="16" name="Google Shape;171;p16">
            <a:extLst>
              <a:ext uri="{FF2B5EF4-FFF2-40B4-BE49-F238E27FC236}">
                <a16:creationId xmlns:a16="http://schemas.microsoft.com/office/drawing/2014/main" id="{E74BD334-2204-4057-8160-C46F8A0C7C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3038" y="4666590"/>
            <a:ext cx="2975848" cy="229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AB4CD3-326D-4820-9E89-645035FC9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" y="1632222"/>
            <a:ext cx="9025884" cy="2530831"/>
          </a:xfrm>
        </p:spPr>
      </p:pic>
    </p:spTree>
    <p:extLst>
      <p:ext uri="{BB962C8B-B14F-4D97-AF65-F5344CB8AC3E}">
        <p14:creationId xmlns:p14="http://schemas.microsoft.com/office/powerpoint/2010/main" val="387408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365126"/>
            <a:ext cx="819407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We are in an epidemic of varroa mites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7851"/>
            <a:ext cx="7886700" cy="4351338"/>
          </a:xfrm>
        </p:spPr>
        <p:txBody>
          <a:bodyPr>
            <a:normAutofit/>
          </a:bodyPr>
          <a:lstStyle/>
          <a:p>
            <a:pPr fontAlgn="base"/>
            <a:r>
              <a:rPr lang="en-US" sz="3600" dirty="0">
                <a:latin typeface="Tw Cen MT" panose="020B0602020104020603" pitchFamily="34" charset="0"/>
                <a:cs typeface="Arial" panose="020B0604020202020204" pitchFamily="34" charset="0"/>
              </a:rPr>
              <a:t>Varroa lead to high colony losses, especially among small-scale beekeepers</a:t>
            </a:r>
          </a:p>
          <a:p>
            <a:pPr fontAlgn="base"/>
            <a:r>
              <a:rPr lang="en-US" sz="3600" dirty="0">
                <a:latin typeface="Tw Cen MT" panose="020B0602020104020603" pitchFamily="34" charset="0"/>
                <a:cs typeface="Arial" panose="020B0604020202020204" pitchFamily="34" charset="0"/>
              </a:rPr>
              <a:t>Varroa and pathogens vectored are the driving cause of colony losses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8EAC1B-7DC8-4DC1-9AC5-0090AD00DBF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846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03EC-3160-4A16-8F59-578DD3C80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We need to be responsible beekeepers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F373-738F-44DD-B048-E23748685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Tw Cen MT" panose="020B0602020104020603" pitchFamily="34" charset="0"/>
              </a:rPr>
              <a:t>When we lose colonies to varroa, our colonies are lost to a preventable illness – this is not good for our bees</a:t>
            </a:r>
          </a:p>
          <a:p>
            <a:r>
              <a:rPr lang="en-US" dirty="0">
                <a:latin typeface="Tw Cen MT" panose="020B0602020104020603" pitchFamily="34" charset="0"/>
              </a:rPr>
              <a:t>When varroa populations get high, they will spread to other nearby colonies through drift and robbing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This is not good for other bees and beekeepers</a:t>
            </a:r>
          </a:p>
          <a:p>
            <a:r>
              <a:rPr lang="en-US" dirty="0">
                <a:latin typeface="Tw Cen MT" panose="020B0602020104020603" pitchFamily="34" charset="0"/>
              </a:rPr>
              <a:t>We now know that varroa-associated viruses are found in native bees  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This is not good for our native pollinators</a:t>
            </a:r>
          </a:p>
          <a:p>
            <a:endParaRPr lang="en-US" dirty="0">
              <a:latin typeface="Tw Cen MT" panose="020B0602020104020603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Tw Cen MT" panose="020B0602020104020603" pitchFamily="34" charset="0"/>
              </a:rPr>
              <a:t>We need to make sure that our beekeeping does not harm other bees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2C711A-3B76-4B04-BE44-8E778B3AD219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1321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78AF9FF-D8F2-4919-8B02-F83CF612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0428">
            <a:off x="7105364" y="-184401"/>
            <a:ext cx="2395210" cy="248817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5DEB847-2D35-419F-A844-4FD279519F71}"/>
              </a:ext>
            </a:extLst>
          </p:cNvPr>
          <p:cNvSpPr/>
          <p:nvPr/>
        </p:nvSpPr>
        <p:spPr>
          <a:xfrm>
            <a:off x="361976" y="1805143"/>
            <a:ext cx="80391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Honey bee researchers and experts agree that bees are dying because of multiple, interacting factors including poor nutrition, pesticides, and pathogens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While pesticides and poor nutrition can weaken a colony, most of the winter deaths are due to disease spread by varroa mites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1CD6CF-C189-4DE6-B3C7-0DC32C7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76" y="0"/>
            <a:ext cx="8229600" cy="211937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We lose a high number of </a:t>
            </a:r>
            <a:b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honey bee colonies every year 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814A76-72AE-4D84-8F95-D8CDA774D12A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537019-B84D-4315-B3DC-5D42A4C5E526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37382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C5FF7-EB45-4DB0-9B10-1D5ED044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400" y="2522727"/>
            <a:ext cx="4127557" cy="160934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 the next slides, we will learn the life cycle of varroa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D313B-09D8-4CBF-B7B8-1D02396A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323" y="1865881"/>
            <a:ext cx="844298" cy="1313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63EE5-B505-490D-9425-4A84D4F22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233" y="4392718"/>
            <a:ext cx="1908052" cy="1609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38639-2DB6-4166-B1AF-53551772D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573" y="4452673"/>
            <a:ext cx="996698" cy="1463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EECC04-8E8B-4807-A6BC-524F7E8E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87" y="1468816"/>
            <a:ext cx="2075692" cy="1670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143C29-DA8D-4F20-BC2E-163E26E0B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6153818" y="1274756"/>
            <a:ext cx="886970" cy="384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742BFD-AC9C-418F-BFC1-509AF8936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7542047" y="4005380"/>
            <a:ext cx="886970" cy="384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5DB89F-4845-45F7-9A05-AF7C1C0F8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3770069" y="5144224"/>
            <a:ext cx="1011366" cy="3840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7679F3-1EFD-4130-A07F-9041EE797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07008" y="4265391"/>
            <a:ext cx="886970" cy="384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03249F-4ECE-4708-BD7A-0CC70C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2476120" y="1002013"/>
            <a:ext cx="886970" cy="384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E6DBF7-A7D0-42CC-A77D-424E4E8B9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400" y="302859"/>
            <a:ext cx="1182626" cy="166725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25D42B0-3016-42E7-9EBC-15F81959B962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EA5330-67F3-43A9-90DF-B39DC5208C7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735571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99A490C-916B-46E5-AB92-C6DC9CDCEC24}"/>
              </a:ext>
            </a:extLst>
          </p:cNvPr>
          <p:cNvSpPr txBox="1"/>
          <p:nvPr/>
        </p:nvSpPr>
        <p:spPr>
          <a:xfrm>
            <a:off x="261728" y="204902"/>
            <a:ext cx="437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A female enters the cell of a larva just before it is capped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B3202-CE39-44F1-BC0C-67CFA52F1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14573-4CFD-4D35-A7C2-4247C84DA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C3767-A5C1-485E-AAB3-B29201D28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B1E61-B2DC-4622-B945-F26439C77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D9FE4-4980-4F51-A202-40C79AD8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61F0E3-B126-4FDE-9869-78CA0C9A2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37DAD-C116-4E93-B042-C72BE0205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0FC30-37ED-47ED-B587-8661698DB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448C53-AE26-4A9C-BE35-48A1B00E53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24832F-31CC-4701-97B1-EFCC4B025216}"/>
              </a:ext>
            </a:extLst>
          </p:cNvPr>
          <p:cNvSpPr/>
          <p:nvPr/>
        </p:nvSpPr>
        <p:spPr>
          <a:xfrm>
            <a:off x="6924266" y="65699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C9BED-EDBB-4968-8056-A90B3DD50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379" y="1263594"/>
            <a:ext cx="3279210" cy="46230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E5C54-BF4A-4844-A73E-CAA7A6B6C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EAAF9D5-8F9E-4C7C-A421-C0006AE50EBD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008000-CE6C-4FE4-805C-757FB64B6F80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716004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8D313B-09D8-4CBF-B7B8-1D02396A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68" y="143377"/>
            <a:ext cx="3719977" cy="57881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050620-B62F-4A16-A408-0A65838738FB}"/>
              </a:ext>
            </a:extLst>
          </p:cNvPr>
          <p:cNvSpPr txBox="1"/>
          <p:nvPr/>
        </p:nvSpPr>
        <p:spPr>
          <a:xfrm>
            <a:off x="4460638" y="2983121"/>
            <a:ext cx="44603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Seventy hours after capping, the female mite will lay an egg that will become a male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Every 30 hours she will lay another egg, and these eggs will become females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B7B165-3E5E-46F2-AE26-F9C34B78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B608E2-009F-43EB-961F-9E029AB92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9E8328-46CF-4364-811B-539EF8EA7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475FFC-17B1-4333-923E-41C5F580B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41A855-E906-4973-9926-D6CA51ECC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94E7BF-F933-4F8B-AF61-59D965A2D4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50FC48-FAE1-4549-A45C-249FD21BA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6C8DE6-34D1-423B-A50A-1A94A6068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D22576-3F0B-41E5-B3CB-9FB86E7EE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D770D8D-2876-40BC-A5A3-1F4CF676F069}"/>
              </a:ext>
            </a:extLst>
          </p:cNvPr>
          <p:cNvSpPr/>
          <p:nvPr/>
        </p:nvSpPr>
        <p:spPr>
          <a:xfrm>
            <a:off x="8062813" y="819782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9CF432-ECA9-451D-9C1F-3B116B0DF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0601E73-D62F-4B22-A340-72DA2C053FD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3B7505-9DDF-4A9D-BA8A-564D45BB3B98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2013982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C63EE5-B505-490D-9425-4A84D4F2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55" y="2306161"/>
            <a:ext cx="4829778" cy="40736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7DD32B-0413-4B35-84B0-7D2885B93236}"/>
              </a:ext>
            </a:extLst>
          </p:cNvPr>
          <p:cNvSpPr txBox="1"/>
          <p:nvPr/>
        </p:nvSpPr>
        <p:spPr>
          <a:xfrm>
            <a:off x="124683" y="89129"/>
            <a:ext cx="56734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When the mites feed on the pupa they transmit viruses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They damage the bees during the most delicate phase of development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D710E2-602C-45F6-91F1-5459513E0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163E17-9468-44E9-AABF-56D22925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5AB6C4-CB0B-4BC9-BBB4-CACF6FDD9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F5CD60-CE8E-4391-BECB-5DD3CD4D6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FE0C89-C3A5-4F05-96BC-AFEBFF6CF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AD682F-631A-470D-B8E0-ED6F19CCA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8C1803-1A9C-4742-B43D-5784C7567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DAFECC-8CC7-449E-A83D-28530692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93409-ED8F-491E-9633-3F020D42C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6B4CB94-C548-438B-A5BC-CD3EC3C476A6}"/>
              </a:ext>
            </a:extLst>
          </p:cNvPr>
          <p:cNvSpPr/>
          <p:nvPr/>
        </p:nvSpPr>
        <p:spPr>
          <a:xfrm>
            <a:off x="7491819" y="1809678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0FAEA4-86D7-4514-9B87-46A335C8B3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CE9AE3E-F266-4975-B915-6239B195C40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7AB8CE-06C7-4225-8B95-FA9B16FE09BE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3586317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838639-2DB6-4166-B1AF-53551772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46" y="1658789"/>
            <a:ext cx="2889382" cy="4241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163459-CFB4-4467-B224-5246C3B4FEC7}"/>
              </a:ext>
            </a:extLst>
          </p:cNvPr>
          <p:cNvSpPr txBox="1"/>
          <p:nvPr/>
        </p:nvSpPr>
        <p:spPr>
          <a:xfrm>
            <a:off x="118877" y="99297"/>
            <a:ext cx="28975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When the bee emerges, the original mite emerges, as well as one more daughter</a:t>
            </a:r>
          </a:p>
          <a:p>
            <a:pPr marL="0"/>
            <a:endParaRPr lang="en-US" sz="2800" dirty="0">
              <a:latin typeface="Tw Cen MT" panose="020B0602020104020603" pitchFamily="34" charset="0"/>
            </a:endParaRPr>
          </a:p>
          <a:p>
            <a:pPr marL="0"/>
            <a:r>
              <a:rPr lang="en-US" sz="2800" dirty="0">
                <a:latin typeface="Tw Cen MT" panose="020B0602020104020603" pitchFamily="34" charset="0"/>
              </a:rPr>
              <a:t>The rest of the mites are not developed enough to survive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E1E87-12C4-49F4-94F4-C0011DE9B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74EEA-A772-4D7F-8560-1A49FCE9C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9B278-2CDF-440D-9853-D8A240014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625F3-3D2A-4CC9-B93C-14160DD5F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C1E03-4593-446E-908D-F45908F866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88B53-E58D-433E-B407-05EDBB92F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9F5FD-B975-4144-8D4A-160EA3596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08C3C6-9D2D-48B5-9487-AB9FDEB4D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198BFD-3D9C-40CC-AC35-F0FB2DAB1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5D8B9C9-A6D2-4360-A8B8-A8FAD1DBD5FD}"/>
              </a:ext>
            </a:extLst>
          </p:cNvPr>
          <p:cNvSpPr/>
          <p:nvPr/>
        </p:nvSpPr>
        <p:spPr>
          <a:xfrm>
            <a:off x="6111563" y="1824932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A95146-D6EF-4D69-A3F4-C1649619A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DAAD09-36F8-4233-B1E1-E18B8F948520}"/>
              </a:ext>
            </a:extLst>
          </p:cNvPr>
          <p:cNvSpPr txBox="1"/>
          <p:nvPr/>
        </p:nvSpPr>
        <p:spPr>
          <a:xfrm>
            <a:off x="6310800" y="3319140"/>
            <a:ext cx="2514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In drone cells, two additional mites can emerge with the original female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4AA0CB-DD96-48B2-BC53-F516F1ACDF05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970E66-5155-4D50-B318-12F3C4D3F2C8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3543138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EECC04-8E8B-4807-A6BC-524F7E8E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24" y="2162905"/>
            <a:ext cx="5142140" cy="41378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F811BF-D319-4D87-BFD8-479B215B5659}"/>
              </a:ext>
            </a:extLst>
          </p:cNvPr>
          <p:cNvSpPr txBox="1"/>
          <p:nvPr/>
        </p:nvSpPr>
        <p:spPr>
          <a:xfrm>
            <a:off x="314380" y="197543"/>
            <a:ext cx="41357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800" dirty="0">
                <a:latin typeface="Tw Cen MT" panose="020B0602020104020603" pitchFamily="34" charset="0"/>
              </a:rPr>
              <a:t>The reproductive females will move to other bees. The can continue to reproduce as long as there is brood in the hive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033D6-A463-48D6-9A86-FB10D541E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501" y="1065052"/>
            <a:ext cx="381590" cy="59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2BE93D-5E00-4986-87E1-8CC2AD1EB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049" y="1951641"/>
            <a:ext cx="862367" cy="72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030A2-BACA-460D-BBF6-8F01AA632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800" y="2013186"/>
            <a:ext cx="450469" cy="661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75B957-63DB-4558-9884-BB1C18A3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82" y="984464"/>
            <a:ext cx="938133" cy="754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7A485-548C-4653-BBA8-AADE284D6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47496">
            <a:off x="7917427" y="681754"/>
            <a:ext cx="400875" cy="17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D8313-B00B-42DE-AF97-7B5C4648A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007934">
            <a:off x="8358858" y="1901039"/>
            <a:ext cx="400876" cy="173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A00DC-447D-4537-B165-C55AF62A7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77452">
            <a:off x="7013572" y="2556985"/>
            <a:ext cx="457099" cy="173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D2156-EAD4-4D0E-B42B-5428422AA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910645" y="1926399"/>
            <a:ext cx="400875" cy="173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55E77D-C679-4861-8B12-27A3A6156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7513">
            <a:off x="6478878" y="681754"/>
            <a:ext cx="400877" cy="1735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DA99C22-8030-4079-A738-65F6885440AF}"/>
              </a:ext>
            </a:extLst>
          </p:cNvPr>
          <p:cNvSpPr/>
          <p:nvPr/>
        </p:nvSpPr>
        <p:spPr>
          <a:xfrm>
            <a:off x="5732229" y="816935"/>
            <a:ext cx="992966" cy="992966"/>
          </a:xfrm>
          <a:prstGeom prst="ellipse">
            <a:avLst/>
          </a:prstGeom>
          <a:noFill/>
          <a:ln w="63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CF2C7B-390B-43C8-9CCB-6B4A42031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596" y="184724"/>
            <a:ext cx="535480" cy="75491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B9D0B05-692E-4447-B6C2-CA067DB49B5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7E53C1-3F8C-4000-B250-7854A690BF2E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2158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0532-D440-43B5-A703-8A65DAA2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Mites spread disease and physically injure the bees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29A78-369E-40E0-AAEC-9D77DCCD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8" y="3299748"/>
            <a:ext cx="3610540" cy="3045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0EFB5-B2B3-4A0A-ADC4-AAED6CCB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630" y="3299748"/>
            <a:ext cx="3784411" cy="304531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F49E2B-8D33-484F-B670-822019A5EFBD}"/>
              </a:ext>
            </a:extLst>
          </p:cNvPr>
          <p:cNvSpPr txBox="1">
            <a:spLocks/>
          </p:cNvSpPr>
          <p:nvPr/>
        </p:nvSpPr>
        <p:spPr>
          <a:xfrm>
            <a:off x="4940767" y="1908018"/>
            <a:ext cx="3864515" cy="143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Mites spread pathogens when they feed on adult bees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18C8B-E689-4B31-B959-7B309FB9E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59" y="1867966"/>
            <a:ext cx="4398121" cy="1431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Mites spread pathogens when they feed on developing honey bee pupae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FF3D3D-AE80-47CE-B761-2609F711260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1EDA7F-3960-4871-A55A-DC91302359BA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07923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384949"/>
            <a:ext cx="7469338" cy="502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 risk is seasonal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8" y="1393584"/>
            <a:ext cx="7469336" cy="502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86" y="1376314"/>
            <a:ext cx="7469337" cy="5028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87" y="1379538"/>
            <a:ext cx="7469338" cy="5028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56" y="3907636"/>
            <a:ext cx="1676403" cy="2581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967" y="3907636"/>
            <a:ext cx="1700787" cy="2648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362" y="3889072"/>
            <a:ext cx="1645923" cy="2566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8288" y="3911558"/>
            <a:ext cx="1624587" cy="24993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FBF0FE-A921-4CC6-99B6-57196C6271B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EF0939-3BE8-4324-B839-F55748B08235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844971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384950"/>
            <a:ext cx="5164713" cy="3476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534" y="297924"/>
            <a:ext cx="5164712" cy="795365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A784A6D-376C-C448-9C13-E8D48741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Winter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BD6A2B-177C-4971-B386-526211E0F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54" y="4861660"/>
            <a:ext cx="6398803" cy="147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Varroa don’t reproduce when bees are in cluster, but they feed on the fat bodies of adult bees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5B0439-5AB2-4997-8A26-469D7AEB8B5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E265B-FF56-4B54-80FB-59787E7CBAE0}"/>
              </a:ext>
            </a:extLst>
          </p:cNvPr>
          <p:cNvSpPr/>
          <p:nvPr/>
        </p:nvSpPr>
        <p:spPr>
          <a:xfrm>
            <a:off x="3905134" y="6582525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30668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376314"/>
            <a:ext cx="5507614" cy="3707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Spring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5080"/>
            <a:ext cx="4981371" cy="775772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5F3D2C-FC49-460C-BA3E-EA8983A3E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7" y="5199532"/>
            <a:ext cx="6819216" cy="147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Varroa that overwintered in the colony begin to reproduce in the first brood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7CA9A9-F819-4584-AA7C-453060E17E4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F04F45-CE97-4E15-B004-AA958C08A685}"/>
              </a:ext>
            </a:extLst>
          </p:cNvPr>
          <p:cNvSpPr/>
          <p:nvPr/>
        </p:nvSpPr>
        <p:spPr>
          <a:xfrm>
            <a:off x="3905134" y="6582525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8898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B37F-9163-4407-A14D-80FC684F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28" y="23131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we want to protect our bees, we need to manage the pests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E9071-201B-4B24-BC6D-F355DD3D3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87" y="2128344"/>
            <a:ext cx="7886700" cy="3779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We often can’t control the pesticide exposure and the poor landscape around our hives</a:t>
            </a:r>
          </a:p>
          <a:p>
            <a:pPr marL="0" indent="0">
              <a:buNone/>
            </a:pPr>
            <a:r>
              <a:rPr lang="en-US" sz="1800" dirty="0">
                <a:latin typeface="Tw Cen MT" panose="020B0602020104020603" pitchFamily="34" charset="0"/>
              </a:rPr>
              <a:t>  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While varroa aren’t the only problem for bees, they are a serious problem that </a:t>
            </a:r>
            <a:r>
              <a:rPr lang="en-US" sz="3200" b="1" dirty="0">
                <a:latin typeface="Tw Cen MT" panose="020B0602020104020603" pitchFamily="34" charset="0"/>
              </a:rPr>
              <a:t>we can control</a:t>
            </a:r>
          </a:p>
          <a:p>
            <a:pPr marL="0" indent="0">
              <a:buNone/>
            </a:pPr>
            <a:r>
              <a:rPr lang="en-US" sz="1800" b="1" dirty="0">
                <a:latin typeface="Tw Cen MT" panose="020B0602020104020603" pitchFamily="34" charset="0"/>
              </a:rPr>
              <a:t> 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We can control the parasite loads in our hives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5227C-019C-4FC4-A0B7-F453E5DEAA3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781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379539"/>
            <a:ext cx="5355213" cy="3604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762" y="181154"/>
            <a:ext cx="5152285" cy="80337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A185DF5-DD32-6C47-8B4E-69755564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Summer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AF3F5B-6D24-4EAE-8465-1C1267BED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7" y="5199532"/>
            <a:ext cx="7765532" cy="147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In the summer, there is a lot of brood so the mites reproduce heavily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BF85AD-65AA-417C-AFCF-3779F6120B35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6E3FFF-9230-46E4-95C9-8167A85FB94E}"/>
              </a:ext>
            </a:extLst>
          </p:cNvPr>
          <p:cNvSpPr/>
          <p:nvPr/>
        </p:nvSpPr>
        <p:spPr>
          <a:xfrm>
            <a:off x="3905134" y="6582525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00079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8" y="1393585"/>
            <a:ext cx="4974212" cy="33484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208" y="704335"/>
            <a:ext cx="4595672" cy="70702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63E1D4-2BDB-46EB-93C3-025FD0A2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10" y="4871350"/>
            <a:ext cx="7579413" cy="14773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In the fall, the brood rearing slows down as winter bees are made</a:t>
            </a:r>
          </a:p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Since mites levels have been growing all summer, there are a lot of mites to infest these few cells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B68F5-EA61-4616-9649-8134C4F8ACE8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ABEBA4-D740-4CE1-A975-B03E014D35F5}"/>
              </a:ext>
            </a:extLst>
          </p:cNvPr>
          <p:cNvSpPr/>
          <p:nvPr/>
        </p:nvSpPr>
        <p:spPr>
          <a:xfrm>
            <a:off x="3905134" y="6582525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28449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760A5B-7A8D-4E69-B4AB-65C24962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87" y="1384949"/>
            <a:ext cx="7469338" cy="502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F4968-2029-4AFE-B33D-75507951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30" y="453581"/>
            <a:ext cx="7393293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Mite risk is seasonal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A9041-74F2-4A79-82F3-EB92A156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88" y="1393584"/>
            <a:ext cx="7469336" cy="5028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0C949-CB06-4D9A-B9AF-3FA38A445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86" y="1376314"/>
            <a:ext cx="7469337" cy="50281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F25F8-598A-43AA-A81C-E9C854E4B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87" y="1379538"/>
            <a:ext cx="7469338" cy="5028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387182-8151-484B-916F-44EF12EA7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56" y="3907636"/>
            <a:ext cx="1676403" cy="2581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D288DE-2860-4046-A4A4-4C536E2DF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967" y="3907636"/>
            <a:ext cx="1700787" cy="2648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1BA7D-4260-4F93-ADBC-D7D0DAA66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362" y="3889072"/>
            <a:ext cx="1645923" cy="2566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1F9B81-AA66-4DAF-9269-D04342DAA6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8288" y="3911558"/>
            <a:ext cx="1624587" cy="24993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FBF0FE-A921-4CC6-99B6-57196C6271B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EF0939-3BE8-4324-B839-F55748B08235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3221908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Mite populations peak right when winter bees are being formed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Mites feed on the fat bodies of the bees</a:t>
            </a:r>
          </a:p>
          <a:p>
            <a:r>
              <a:rPr lang="en-US" dirty="0">
                <a:latin typeface="Tw Cen MT" panose="020B0602020104020603" pitchFamily="34" charset="0"/>
              </a:rPr>
              <a:t>The combination of viruses and damage to the bees cause early death to the winter bees</a:t>
            </a:r>
          </a:p>
          <a:p>
            <a:r>
              <a:rPr lang="en-US" dirty="0">
                <a:latin typeface="Tw Cen MT" panose="020B0602020104020603" pitchFamily="34" charset="0"/>
              </a:rPr>
              <a:t>Your colony may look huge in the fall, because it is filled with summer bees</a:t>
            </a:r>
          </a:p>
          <a:p>
            <a:r>
              <a:rPr lang="en-US" dirty="0">
                <a:latin typeface="Tw Cen MT" panose="020B0602020104020603" pitchFamily="34" charset="0"/>
              </a:rPr>
              <a:t>Once summer bees die, the colony may not have enough winter bees to survive the winter</a:t>
            </a:r>
          </a:p>
          <a:p>
            <a:r>
              <a:rPr lang="en-US" dirty="0">
                <a:latin typeface="Tw Cen MT" panose="020B0602020104020603" pitchFamily="34" charset="0"/>
              </a:rPr>
              <a:t>Varroa harm and kill many colonies by feeding on winter bees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8777C-F1A4-4925-A32A-05A7BA7AD3C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63107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te frass Ana Heck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" y="0"/>
            <a:ext cx="91363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4A36DA-5201-4032-A56B-98ADE3B49642}"/>
              </a:ext>
            </a:extLst>
          </p:cNvPr>
          <p:cNvSpPr txBox="1"/>
          <p:nvPr/>
        </p:nvSpPr>
        <p:spPr>
          <a:xfrm>
            <a:off x="7641" y="0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Varroa </a:t>
            </a:r>
            <a:r>
              <a:rPr lang="en-US" sz="3200" b="1" dirty="0" err="1">
                <a:solidFill>
                  <a:srgbClr val="FFFFFF"/>
                </a:solidFill>
                <a:latin typeface="Tw Cen MT" panose="020B0602020104020603" pitchFamily="34" charset="0"/>
              </a:rPr>
              <a:t>frass</a:t>
            </a:r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 (excrement) on cell ceilings indicating cells that had mites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A36DA-5201-4032-A56B-98ADE3B49642}"/>
              </a:ext>
            </a:extLst>
          </p:cNvPr>
          <p:cNvSpPr txBox="1"/>
          <p:nvPr/>
        </p:nvSpPr>
        <p:spPr>
          <a:xfrm>
            <a:off x="7641" y="4918842"/>
            <a:ext cx="9144000" cy="1077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/>
            <a:r>
              <a:rPr lang="en-US" sz="3200" b="1" dirty="0">
                <a:solidFill>
                  <a:srgbClr val="FFFFFF"/>
                </a:solidFill>
                <a:latin typeface="Tw Cen MT" panose="020B0602020104020603" pitchFamily="34" charset="0"/>
              </a:rPr>
              <a:t>Would you expect this colony to have enough healthy winter bees to survive a Michigan winter?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D1A6D-D7D4-4FE3-9355-A0A5CDE4D3AD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D751C-391A-4332-9E1B-18D07E69E0FB}"/>
              </a:ext>
            </a:extLst>
          </p:cNvPr>
          <p:cNvSpPr txBox="1"/>
          <p:nvPr/>
        </p:nvSpPr>
        <p:spPr>
          <a:xfrm>
            <a:off x="8094366" y="6581001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E13890-E83B-49A9-A222-357444F80D0B}"/>
              </a:ext>
            </a:extLst>
          </p:cNvPr>
          <p:cNvSpPr/>
          <p:nvPr/>
        </p:nvSpPr>
        <p:spPr>
          <a:xfrm>
            <a:off x="4474943" y="1834960"/>
            <a:ext cx="636446" cy="63644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E1F51E-2987-4100-B807-8813712F292D}"/>
              </a:ext>
            </a:extLst>
          </p:cNvPr>
          <p:cNvSpPr/>
          <p:nvPr/>
        </p:nvSpPr>
        <p:spPr>
          <a:xfrm>
            <a:off x="3434166" y="1853548"/>
            <a:ext cx="636446" cy="63644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D84EAFD-1481-4728-AFB4-510EF008F653}"/>
              </a:ext>
            </a:extLst>
          </p:cNvPr>
          <p:cNvSpPr/>
          <p:nvPr/>
        </p:nvSpPr>
        <p:spPr>
          <a:xfrm>
            <a:off x="4961879" y="3581978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519048-53CA-494C-AB64-66205F0CA50F}"/>
              </a:ext>
            </a:extLst>
          </p:cNvPr>
          <p:cNvSpPr/>
          <p:nvPr/>
        </p:nvSpPr>
        <p:spPr>
          <a:xfrm>
            <a:off x="4032610" y="4068912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0465CA-690A-4888-B86A-A6B511A7E6D1}"/>
              </a:ext>
            </a:extLst>
          </p:cNvPr>
          <p:cNvSpPr/>
          <p:nvPr/>
        </p:nvSpPr>
        <p:spPr>
          <a:xfrm>
            <a:off x="3218576" y="3567113"/>
            <a:ext cx="729620" cy="72962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06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79998" y="-1257805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3169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monitor mite levels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A582E1-93D4-4E2A-8B0F-312550BC59FA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CDA106-9AC3-4D81-BA35-7C3CCDBD3E4B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2016387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37889C-31C1-4EF3-B760-1102C70CB4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C597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678B5-FC7B-43D1-85A0-9B362FCC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783" y="479054"/>
            <a:ext cx="4779161" cy="308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B327A-7601-4FBA-B217-2140949AF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62" y="3513613"/>
            <a:ext cx="2784803" cy="2179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882581-C0E5-4F09-8B48-060AD62D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62" y="479054"/>
            <a:ext cx="2921841" cy="2134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29D04-63B5-4621-B969-F5C7075D6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381" y="4386476"/>
            <a:ext cx="3766098" cy="2197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FAD97C-073A-4D17-99D6-B4484EAEB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783" y="3746142"/>
            <a:ext cx="2554229" cy="26569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871FC8-4577-4BF9-AE9A-6DDB6F784779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B812D-246B-492E-98B6-C8720ED87BD6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66638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997641-F00F-4858-A77F-BEF6203B5AC8}"/>
              </a:ext>
            </a:extLst>
          </p:cNvPr>
          <p:cNvSpPr txBox="1"/>
          <p:nvPr/>
        </p:nvSpPr>
        <p:spPr>
          <a:xfrm>
            <a:off x="639322" y="303087"/>
            <a:ext cx="7083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Visible signs of mites</a:t>
            </a:r>
          </a:p>
        </p:txBody>
      </p:sp>
      <p:pic>
        <p:nvPicPr>
          <p:cNvPr id="4" name="Picture 3" descr="A picture containing object, mirror&#10;&#10;Description automatically generated">
            <a:extLst>
              <a:ext uri="{FF2B5EF4-FFF2-40B4-BE49-F238E27FC236}">
                <a16:creationId xmlns:a16="http://schemas.microsoft.com/office/drawing/2014/main" id="{D1CCE3CF-E6D0-473B-9611-DFA0F36DD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2" y="1433875"/>
            <a:ext cx="1679649" cy="144839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67E685-4E92-44DB-82A7-98A61B385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402" y="1422008"/>
            <a:ext cx="6537399" cy="1967289"/>
          </a:xfrm>
        </p:spPr>
        <p:txBody>
          <a:bodyPr>
            <a:normAutofit/>
          </a:bodyPr>
          <a:lstStyle/>
          <a:p>
            <a:pPr marL="0" indent="0" fontAlgn="base">
              <a:spcAft>
                <a:spcPts val="700"/>
              </a:spcAft>
              <a:buNone/>
            </a:pPr>
            <a:r>
              <a:rPr lang="en-US" sz="3200" dirty="0">
                <a:latin typeface="Tw Cen MT" panose="020B0602020104020603" pitchFamily="34" charset="0"/>
              </a:rPr>
              <a:t>Varroa are visible to the naked eye, </a:t>
            </a:r>
            <a:r>
              <a:rPr lang="en-US" sz="3200" b="1" dirty="0">
                <a:latin typeface="Tw Cen MT" panose="020B0602020104020603" pitchFamily="34" charset="0"/>
              </a:rPr>
              <a:t>but most mites are on the underside of bee and between segments where they can’t be seen</a:t>
            </a:r>
          </a:p>
          <a:p>
            <a:pPr marL="0" indent="0" fontAlgn="base">
              <a:spcAft>
                <a:spcPts val="700"/>
              </a:spcAft>
              <a:buNone/>
            </a:pPr>
            <a:endParaRPr lang="en-US" sz="3200" dirty="0">
              <a:latin typeface="Tw Cen MT" panose="020B0602020104020603" pitchFamily="34" charset="0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3848EF4-CED8-44D1-81AF-4178DED4E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8" y="3412621"/>
            <a:ext cx="1679649" cy="156512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EB8FA5D-028F-4657-B9A5-F02691507A08}"/>
              </a:ext>
            </a:extLst>
          </p:cNvPr>
          <p:cNvSpPr txBox="1">
            <a:spLocks/>
          </p:cNvSpPr>
          <p:nvPr/>
        </p:nvSpPr>
        <p:spPr>
          <a:xfrm>
            <a:off x="2184402" y="3633912"/>
            <a:ext cx="5794375" cy="156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ts val="700"/>
              </a:spcAft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If you see mites on adult bees, it is likely that your mite levels are already very high</a:t>
            </a:r>
            <a:endParaRPr lang="en-US" sz="3200" b="1" dirty="0">
              <a:latin typeface="Tw Cen MT" panose="020B0602020104020603" pitchFamily="34" charset="0"/>
            </a:endParaRPr>
          </a:p>
          <a:p>
            <a:pPr marL="0" indent="0" fontAlgn="base">
              <a:spcAft>
                <a:spcPts val="700"/>
              </a:spcAft>
              <a:buFont typeface="Arial" panose="020B0604020202020204" pitchFamily="34" charset="0"/>
              <a:buNone/>
            </a:pPr>
            <a:endParaRPr lang="en-US" sz="3200" dirty="0">
              <a:latin typeface="Tw Cen MT" panose="020B06020201040206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2828F5-A3C4-49A9-8A0E-B9097089168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254C07-E487-48FD-BEC6-2F14CDF501CC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80984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3ED7-D28C-409E-8AE1-936CCEF7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To keep our bees safe, we need to know that they are not overwhelmed by parasites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30AA-5E0B-459F-B9EE-8D5D1B1E6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We need to use a method that provides a result in 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“mites per 100 bees” or “percent infestation”</a:t>
            </a:r>
          </a:p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Powdered sugar roll tests and alcohol wash tests tell you your mite level per 100 bees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A58CEA-D0E4-4F2A-BB05-4D34BECBEA1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660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261" y="5637877"/>
            <a:ext cx="3450535" cy="144429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Powdered sugar roll test kit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6" y="1218510"/>
            <a:ext cx="3104107" cy="424256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AF91CC2-BB7D-E34C-998B-99E03A986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06254" y="1027529"/>
            <a:ext cx="3189531" cy="453603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3AD6EC-19A5-486E-BED9-845ECBB21FA8}"/>
              </a:ext>
            </a:extLst>
          </p:cNvPr>
          <p:cNvSpPr txBox="1">
            <a:spLocks/>
          </p:cNvSpPr>
          <p:nvPr/>
        </p:nvSpPr>
        <p:spPr>
          <a:xfrm>
            <a:off x="4237747" y="5300414"/>
            <a:ext cx="4364935" cy="1444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Alcohol wash test kit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E86046-F8FA-4A59-9074-C33F789ECB5B}"/>
              </a:ext>
            </a:extLst>
          </p:cNvPr>
          <p:cNvSpPr txBox="1">
            <a:spLocks/>
          </p:cNvSpPr>
          <p:nvPr/>
        </p:nvSpPr>
        <p:spPr>
          <a:xfrm>
            <a:off x="207065" y="259259"/>
            <a:ext cx="8729870" cy="722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You can purchase or make your own mite test kit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A2AF7-81F6-4691-9DBA-483C2BD412D8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933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62" y="46815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What is a varroa mite?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3362" y="132636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latin typeface="Tw Cen MT" panose="020B0602020104020603" pitchFamily="34" charset="0"/>
                <a:cs typeface="Arial" panose="020B0604020202020204" pitchFamily="34" charset="0"/>
              </a:rPr>
              <a:t>Scientific name </a:t>
            </a:r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i="1" dirty="0">
                <a:latin typeface="Tw Cen MT" panose="020B0602020104020603" pitchFamily="34" charset="0"/>
                <a:cs typeface="Arial" panose="020B0604020202020204" pitchFamily="34" charset="0"/>
              </a:rPr>
              <a:t>Varroa destructor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Originally a pest of Asian honey bee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Introduced to United States in 1987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In all beekeeping countries except Australia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Parasitizes pupa and adult bees  </a:t>
            </a:r>
          </a:p>
          <a:p>
            <a: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  <a:t>Vector for multiple viruses</a:t>
            </a:r>
          </a:p>
          <a:p>
            <a:pPr lvl="1"/>
            <a:endParaRPr lang="en-US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83569-9ED4-4FC1-B008-0A430EBFA1A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1E93D4-A5DB-4AF1-81ED-407DB3ABA4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t="24066" r="23117" b="31057"/>
          <a:stretch/>
        </p:blipFill>
        <p:spPr>
          <a:xfrm rot="5400000">
            <a:off x="3306674" y="4880489"/>
            <a:ext cx="1755178" cy="21062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26703" y="5207883"/>
            <a:ext cx="711121" cy="662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90012C-D0C4-421F-A2DD-3C2C3C166653}"/>
              </a:ext>
            </a:extLst>
          </p:cNvPr>
          <p:cNvSpPr/>
          <p:nvPr/>
        </p:nvSpPr>
        <p:spPr>
          <a:xfrm>
            <a:off x="4304370" y="5359759"/>
            <a:ext cx="711121" cy="6623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3B5A7-E7E6-474B-832D-75318C09BC56}"/>
              </a:ext>
            </a:extLst>
          </p:cNvPr>
          <p:cNvSpPr txBox="1"/>
          <p:nvPr/>
        </p:nvSpPr>
        <p:spPr>
          <a:xfrm>
            <a:off x="4184263" y="6534186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Dan </a:t>
            </a:r>
            <a:r>
              <a:rPr lang="en-US" sz="1200" dirty="0" err="1">
                <a:solidFill>
                  <a:srgbClr val="FFFFFF"/>
                </a:solidFill>
                <a:latin typeface="Tw Cen MT" panose="020B0602020104020603" pitchFamily="34" charset="0"/>
              </a:rPr>
              <a:t>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380EC3-52EB-4789-A4A8-831811584781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272379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163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Which test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0108"/>
            <a:ext cx="7886700" cy="3437751"/>
          </a:xfrm>
        </p:spPr>
        <p:txBody>
          <a:bodyPr>
            <a:no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The alcohol wash test may be slightly more accurate than the powdered sugar roll test, but they are close enough</a:t>
            </a:r>
          </a:p>
          <a:p>
            <a:r>
              <a:rPr lang="en-US" dirty="0">
                <a:latin typeface="Tw Cen MT" panose="020B0602020104020603" pitchFamily="34" charset="0"/>
              </a:rPr>
              <a:t>Both the alcohol wash and sugar roll can be used, and give you a result in mites/ bees</a:t>
            </a:r>
          </a:p>
          <a:p>
            <a:r>
              <a:rPr lang="en-US" dirty="0">
                <a:latin typeface="Tw Cen MT" panose="020B0602020104020603" pitchFamily="34" charset="0"/>
              </a:rPr>
              <a:t>Powdered sugar roll tests are good for beekeepers who can’t stand to watch their bees die</a:t>
            </a:r>
          </a:p>
          <a:p>
            <a:r>
              <a:rPr lang="en-US" dirty="0">
                <a:latin typeface="Tw Cen MT" panose="020B0602020104020603" pitchFamily="34" charset="0"/>
              </a:rPr>
              <a:t>The Honey Bee Health Coalition and the UMN Bee Lab have different instructions on how to sample for mites using a powdered sugar roll</a:t>
            </a:r>
          </a:p>
          <a:p>
            <a:pPr lvl="1"/>
            <a:r>
              <a:rPr lang="en-US" sz="2800" dirty="0">
                <a:latin typeface="Tw Cen MT" panose="020B0602020104020603" pitchFamily="34" charset="0"/>
              </a:rPr>
              <a:t>It is fine to use either method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83EFE3-7B44-4D17-84C0-58F895457AE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9248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Common sampling mistakes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collecting enough bees in the sample jar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monitoring often enough (at least once per month)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monitoring late enough in the beekeeping season </a:t>
            </a:r>
          </a:p>
          <a:p>
            <a:pPr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Not shaking sample jar hard enough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0F05A-E6E1-4565-8875-1AD1CF47B20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876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Common sampling mistakes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fontAlgn="base">
              <a:spcAft>
                <a:spcPts val="700"/>
              </a:spcAft>
              <a:buNone/>
            </a:pPr>
            <a:r>
              <a:rPr lang="en-US" sz="3600" dirty="0">
                <a:latin typeface="Tw Cen MT" panose="020B0602020104020603" pitchFamily="34" charset="0"/>
              </a:rPr>
              <a:t>In a powdered sugar roll: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Bees get sticky/wet (from the sample jar being left in the sun or from a nectar flow)</a:t>
            </a:r>
          </a:p>
          <a:p>
            <a:pPr lvl="1"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If bees are sticky/wet, the test failed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Not letting bees rest for long enough (2 minutes) before shaking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Using old/exposed powdered sugar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BD7F1-5AB9-4C30-AE63-510DFE42552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994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Observations that won’t tell you your mites per 100 bees: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Sticky boards</a:t>
            </a:r>
            <a:endParaRPr lang="en-US" dirty="0">
              <a:latin typeface="Tw Cen MT" panose="020B0602020104020603" pitchFamily="34" charset="0"/>
            </a:endParaRP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Looking for mites on bees</a:t>
            </a:r>
          </a:p>
          <a:p>
            <a:pPr lvl="1" fontAlgn="base">
              <a:spcAft>
                <a:spcPts val="700"/>
              </a:spcAft>
            </a:pPr>
            <a:r>
              <a:rPr lang="en-US" sz="3200" dirty="0">
                <a:latin typeface="Tw Cen MT" panose="020B0602020104020603" pitchFamily="34" charset="0"/>
              </a:rPr>
              <a:t>Remember, most mites are on the undersides of bees where they can’t be seen</a:t>
            </a:r>
          </a:p>
          <a:p>
            <a:pPr fontAlgn="base">
              <a:spcAft>
                <a:spcPts val="700"/>
              </a:spcAft>
            </a:pPr>
            <a:r>
              <a:rPr lang="en-US" sz="3600" dirty="0">
                <a:latin typeface="Tw Cen MT" panose="020B0602020104020603" pitchFamily="34" charset="0"/>
              </a:rPr>
              <a:t>Looking in drone brood for mites</a:t>
            </a:r>
          </a:p>
          <a:p>
            <a:pPr fontAlgn="base">
              <a:spcAft>
                <a:spcPts val="700"/>
              </a:spcAft>
            </a:pPr>
            <a:endParaRPr lang="en-US" sz="3600" dirty="0">
              <a:latin typeface="Tw Cen MT" panose="020B0602020104020603" pitchFamily="34" charset="0"/>
            </a:endParaRPr>
          </a:p>
          <a:p>
            <a:pPr marL="0" indent="0" fontAlgn="base">
              <a:spcAft>
                <a:spcPts val="700"/>
              </a:spcAft>
              <a:buNone/>
            </a:pPr>
            <a:r>
              <a:rPr lang="en-US" sz="3600" b="1" dirty="0">
                <a:latin typeface="Tw Cen MT" panose="020B0602020104020603" pitchFamily="34" charset="0"/>
              </a:rPr>
              <a:t>If you see mites, do a mite test!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70722-0856-4B3E-BEC5-B8959CF2EE4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7434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391" y="547849"/>
            <a:ext cx="8229600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Monitor monthly and after you manage for mites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A8322-FE1C-4F9F-836A-F2CE7D2B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63" y="3675733"/>
            <a:ext cx="7682299" cy="2513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C45E24-0062-4A89-B3A4-E99475665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91" y="1470991"/>
            <a:ext cx="7683945" cy="39062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6D08FA-9FAD-43E4-B396-FD65ADBD02C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91EBC6-88C8-46E0-A056-7A5220E2C1C2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3827939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77" t="8443" r="9461" b="5404"/>
          <a:stretch/>
        </p:blipFill>
        <p:spPr>
          <a:xfrm>
            <a:off x="611848" y="2014981"/>
            <a:ext cx="7920304" cy="4535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134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University of Minnesota Bee Lab YouTube channel:</a:t>
            </a:r>
          </a:p>
          <a:p>
            <a:pPr algn="ctr"/>
            <a:r>
              <a:rPr lang="en-US" sz="4400" dirty="0">
                <a:latin typeface="Tw Cen MT" panose="020B0602020104020603" pitchFamily="34" charset="0"/>
              </a:rPr>
              <a:t>how to do a powdered sugar roll test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CE670-48B9-4A80-B64D-DDE753920E2D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951108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body" idx="1"/>
          </p:nvPr>
        </p:nvSpPr>
        <p:spPr>
          <a:xfrm>
            <a:off x="282808" y="1425454"/>
            <a:ext cx="3006088" cy="314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SzPts val="2590"/>
              <a:buNone/>
            </a:pPr>
            <a:endParaRPr dirty="0">
              <a:latin typeface="Tw Cen MT" panose="020B0602020104020603" pitchFamily="34" charset="0"/>
            </a:endParaRP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dirty="0">
                <a:latin typeface="Tw Cen MT" panose="020B0602020104020603" pitchFamily="34" charset="0"/>
              </a:rPr>
              <a:t>Tutorials</a:t>
            </a: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dirty="0">
                <a:latin typeface="Tw Cen MT" panose="020B0602020104020603" pitchFamily="34" charset="0"/>
              </a:rPr>
              <a:t>Easily report your mite counts</a:t>
            </a: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r>
              <a:rPr lang="en-US" dirty="0">
                <a:latin typeface="Tw Cen MT" panose="020B0602020104020603" pitchFamily="34" charset="0"/>
              </a:rPr>
              <a:t>A shake trainer! </a:t>
            </a:r>
          </a:p>
          <a:p>
            <a:pPr marL="457200" indent="-457200">
              <a:lnSpc>
                <a:spcPct val="80000"/>
              </a:lnSpc>
              <a:buSzPts val="2590"/>
              <a:buFont typeface="Wingdings" panose="05000000000000000000" pitchFamily="2" charset="2"/>
              <a:buChar char="§"/>
            </a:pPr>
            <a:endParaRPr dirty="0">
              <a:latin typeface="Tw Cen MT" panose="020B0602020104020603" pitchFamily="34" charset="0"/>
            </a:endParaRPr>
          </a:p>
          <a:p>
            <a:pPr marL="171450" indent="-48101">
              <a:lnSpc>
                <a:spcPct val="80000"/>
              </a:lnSpc>
              <a:buSzPts val="2590"/>
              <a:buNone/>
            </a:pPr>
            <a:endParaRPr sz="1943" dirty="0">
              <a:latin typeface="Tw Cen MT" panose="020B0602020104020603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2D0B08C-9EDE-8F45-95E6-58FED9236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677" y="248206"/>
            <a:ext cx="6320338" cy="99417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tx2"/>
                </a:solidFill>
                <a:latin typeface="Tw Cen MT" panose="020B0602020104020603" pitchFamily="34" charset="0"/>
              </a:rPr>
              <a:t>MiteCheck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 mobile app</a:t>
            </a: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931943EC-3598-8D4C-9E08-FB4FD9189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0" y="248206"/>
            <a:ext cx="1338452" cy="13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904ED1-A2F1-E44D-9B59-2C966EC96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21" y="5377182"/>
            <a:ext cx="2714740" cy="805108"/>
          </a:xfrm>
          <a:prstGeom prst="rect">
            <a:avLst/>
          </a:prstGeom>
        </p:spPr>
      </p:pic>
      <p:pic>
        <p:nvPicPr>
          <p:cNvPr id="21" name="Google Shape;84;p13">
            <a:extLst>
              <a:ext uri="{FF2B5EF4-FFF2-40B4-BE49-F238E27FC236}">
                <a16:creationId xmlns:a16="http://schemas.microsoft.com/office/drawing/2014/main" id="{F00738A7-1C05-DF49-A28E-0FA01BA824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5479" y="1280318"/>
            <a:ext cx="5187541" cy="518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9;p13">
            <a:extLst>
              <a:ext uri="{FF2B5EF4-FFF2-40B4-BE49-F238E27FC236}">
                <a16:creationId xmlns:a16="http://schemas.microsoft.com/office/drawing/2014/main" id="{4F4D6275-D919-7048-9591-0DCD6E44B8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51677" y="1284229"/>
            <a:ext cx="5221569" cy="522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0;p13">
            <a:extLst>
              <a:ext uri="{FF2B5EF4-FFF2-40B4-BE49-F238E27FC236}">
                <a16:creationId xmlns:a16="http://schemas.microsoft.com/office/drawing/2014/main" id="{76187F3B-D0B9-0640-86DB-06E03BBC845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96011" y="1263304"/>
            <a:ext cx="5221568" cy="522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0A7307-DFED-B54E-AF53-DEB8A16FD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21" y="4354464"/>
            <a:ext cx="2726291" cy="8051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B715CA-7967-4ED1-93ED-F26DCC104DB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534892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219"/>
            <a:ext cx="9149900" cy="573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79" y="3765267"/>
            <a:ext cx="1673241" cy="2045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DFFB44-E593-4FA4-B678-10429E04AD76}"/>
              </a:ext>
            </a:extLst>
          </p:cNvPr>
          <p:cNvSpPr txBox="1"/>
          <p:nvPr/>
        </p:nvSpPr>
        <p:spPr>
          <a:xfrm>
            <a:off x="0" y="0"/>
            <a:ext cx="9144000" cy="1523494"/>
          </a:xfrm>
          <a:prstGeom prst="rect">
            <a:avLst/>
          </a:prstGeom>
          <a:solidFill>
            <a:srgbClr val="B5D0D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" dirty="0">
                <a:latin typeface="Tw Cen MT" panose="020B0602020104020603" pitchFamily="34" charset="0"/>
              </a:rPr>
              <a:t>  </a:t>
            </a:r>
          </a:p>
          <a:p>
            <a:pPr algn="ctr"/>
            <a:r>
              <a:rPr lang="en-US" sz="4400" dirty="0">
                <a:latin typeface="Tw Cen MT" panose="020B0602020104020603" pitchFamily="34" charset="0"/>
              </a:rPr>
              <a:t>Report your mites to </a:t>
            </a:r>
            <a:r>
              <a:rPr lang="en-US" sz="4400" b="1" dirty="0">
                <a:latin typeface="Tw Cen MT" panose="020B0602020104020603" pitchFamily="34" charset="0"/>
              </a:rPr>
              <a:t>mitecheck.com</a:t>
            </a:r>
          </a:p>
          <a:p>
            <a:pPr algn="ctr"/>
            <a:endParaRPr lang="en-US" sz="4400" b="1" dirty="0">
              <a:latin typeface="Tw Cen MT" panose="020B0602020104020603" pitchFamily="34" charset="0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50C6607-1AF1-4600-9E7A-539F4964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243" y="1858494"/>
            <a:ext cx="1446550" cy="14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8E7444-CC03-4FEB-9516-11956750603D}"/>
              </a:ext>
            </a:extLst>
          </p:cNvPr>
          <p:cNvSpPr txBox="1"/>
          <p:nvPr/>
        </p:nvSpPr>
        <p:spPr>
          <a:xfrm>
            <a:off x="1447995" y="842831"/>
            <a:ext cx="6248009" cy="1015663"/>
          </a:xfrm>
          <a:prstGeom prst="rect">
            <a:avLst/>
          </a:prstGeom>
          <a:solidFill>
            <a:srgbClr val="B5D0D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313539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2000" dirty="0">
                <a:solidFill>
                  <a:srgbClr val="313539"/>
                </a:solidFill>
                <a:latin typeface="Tw Cen MT" panose="020B0602020104020603" pitchFamily="34" charset="0"/>
              </a:rPr>
              <a:t>Highest Mite Count Reported Per County</a:t>
            </a:r>
          </a:p>
          <a:p>
            <a:pPr algn="ctr"/>
            <a:r>
              <a:rPr lang="en-US" sz="2000" dirty="0">
                <a:solidFill>
                  <a:srgbClr val="313539"/>
                </a:solidFill>
                <a:latin typeface="Tw Cen MT" panose="020B0602020104020603" pitchFamily="34" charset="0"/>
              </a:rPr>
              <a:t>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941446-3B4C-4ABF-958B-C291B2D100F9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59970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6587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Sampling and control worksheet: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sz="3600" dirty="0"/>
              <a:t>keep track of mite monitoring and management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4" r="172" b="42502"/>
          <a:stretch/>
        </p:blipFill>
        <p:spPr bwMode="auto">
          <a:xfrm>
            <a:off x="476436" y="1888384"/>
            <a:ext cx="8191128" cy="3400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4980" y="5556131"/>
            <a:ext cx="6395020" cy="8002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Download the Excel Spreadsheet:</a:t>
            </a:r>
          </a:p>
          <a:p>
            <a:r>
              <a:rPr lang="en-US" sz="2800" dirty="0">
                <a:hlinkClick r:id="rId4"/>
              </a:rPr>
              <a:t>www.honeybeehealthcoalition.org/varroa</a:t>
            </a:r>
            <a:r>
              <a:rPr lang="en-US" sz="28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8A910-6A79-419F-80AA-0487F64EC91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6E02FC-82D5-464B-A73C-1C3379FB4F11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4109035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6286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anticipate seasonal mite growth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61FAC-C857-4240-A8AF-FC60EB6BFCD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32390B-663B-416E-98B3-BA9FE773B2EB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235901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966"/>
            <a:ext cx="8229600" cy="1143000"/>
          </a:xfrm>
        </p:spPr>
        <p:txBody>
          <a:bodyPr>
            <a:noAutofit/>
          </a:bodyPr>
          <a:lstStyle/>
          <a:p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True or </a:t>
            </a:r>
            <a:r>
              <a:rPr lang="en-US" b="1" dirty="0">
                <a:solidFill>
                  <a:schemeClr val="tx2"/>
                </a:solidFill>
                <a:cs typeface="Arial" panose="020B0604020202020204" pitchFamily="34" charset="0"/>
              </a:rPr>
              <a:t>f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alse?  </a:t>
            </a:r>
            <a:br>
              <a:rPr lang="en-US" b="1" dirty="0">
                <a:latin typeface="Tw Cen MT" panose="020B0602020104020603" pitchFamily="34" charset="0"/>
                <a:cs typeface="Arial" panose="020B0604020202020204" pitchFamily="34" charset="0"/>
              </a:rPr>
            </a:br>
            <a:br>
              <a:rPr lang="en-US" dirty="0">
                <a:latin typeface="Tw Cen MT" panose="020B0602020104020603" pitchFamily="34" charset="0"/>
                <a:cs typeface="Arial" panose="020B0604020202020204" pitchFamily="34" charset="0"/>
              </a:rPr>
            </a:br>
            <a:endParaRPr lang="en-US" sz="6000" dirty="0"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640" y="220980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Every honey bee colony in the continental United States and Canada either has Varroa mites today or will have them within several months.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3C84E0-8295-4374-94E1-EDFD8458635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FEE8E4-6018-44F8-95A3-E0D462B6A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4112"/>
            <a:ext cx="6544836" cy="5386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98C9B-E62D-4884-9404-0EE04EE18954}"/>
              </a:ext>
            </a:extLst>
          </p:cNvPr>
          <p:cNvSpPr txBox="1"/>
          <p:nvPr/>
        </p:nvSpPr>
        <p:spPr>
          <a:xfrm>
            <a:off x="372188" y="665879"/>
            <a:ext cx="7205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Autumn mite spike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E02CC-AD5E-49B3-BEB7-D64E737FF271}"/>
              </a:ext>
            </a:extLst>
          </p:cNvPr>
          <p:cNvSpPr txBox="1"/>
          <p:nvPr/>
        </p:nvSpPr>
        <p:spPr>
          <a:xfrm>
            <a:off x="372188" y="5530558"/>
            <a:ext cx="803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sz="2800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Results from a powdered sugar roll test:</a:t>
            </a:r>
          </a:p>
          <a:p>
            <a:pPr marL="0" algn="ctr"/>
            <a:r>
              <a:rPr lang="en-US" sz="2800" dirty="0">
                <a:solidFill>
                  <a:srgbClr val="64102A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VERY HIGH mite level!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2B02D1-D0F9-48C3-8DA3-740A78C3712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CCD55A-BD45-4323-A341-E9F69FE774D5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3478174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8410" y="1698274"/>
            <a:ext cx="81183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w Cen MT" panose="020B0602020104020603" pitchFamily="34" charset="0"/>
              </a:rPr>
              <a:t>In the next slide, we will show you an example of high mite levels in autumn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Eight colonies were monitored for mites monthly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Mite levels (mites per 100 bees) samples were analyzed by the Bee Informed Partnership as part of the Sentinel Apiary program (alcohol/saline test)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Yard located in </a:t>
            </a:r>
            <a:r>
              <a:rPr lang="en-US" sz="2800" dirty="0" err="1">
                <a:latin typeface="Tw Cen MT" panose="020B0602020104020603" pitchFamily="34" charset="0"/>
              </a:rPr>
              <a:t>Minnetrista</a:t>
            </a:r>
            <a:r>
              <a:rPr lang="en-US" sz="2800" dirty="0">
                <a:latin typeface="Tw Cen MT" panose="020B0602020104020603" pitchFamily="34" charset="0"/>
              </a:rPr>
              <a:t>, Minnesota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All colonies were package colonies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" panose="020B0602020104020603" pitchFamily="34" charset="0"/>
              </a:rPr>
              <a:t>All colonies were treated with Formic Pro in August and an oxalic acid dribble in November</a:t>
            </a:r>
          </a:p>
          <a:p>
            <a:r>
              <a:rPr lang="en-US" sz="2800" b="1" dirty="0">
                <a:latin typeface="Tw Cen MT" panose="020B0602020104020603" pitchFamily="34" charset="0"/>
              </a:rPr>
              <a:t>Are you ready to see the mite numbers?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CB82E7-6243-4058-BDAE-7969ADEB9927}"/>
              </a:ext>
            </a:extLst>
          </p:cNvPr>
          <p:cNvSpPr txBox="1">
            <a:spLocks/>
          </p:cNvSpPr>
          <p:nvPr/>
        </p:nvSpPr>
        <p:spPr>
          <a:xfrm>
            <a:off x="457200" y="22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Did you sample through the end of the beekeeping season?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74AE0-B36C-4C4A-8672-B2D1C1BB0BB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0514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952342F-EBA4-484C-A618-714762AF4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7" y="2064895"/>
            <a:ext cx="8775965" cy="3048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1149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Tw Cen MT" panose="020B06020201040206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</a:rPr>
              <a:t>All colonies were treated with Formic Pro in August and an oxalic acid dribble in November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FA2F6B-9F4B-3143-8FC8-DF7F8059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57" y="1142915"/>
            <a:ext cx="722243" cy="7610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5CB82E7-6243-4058-BDAE-7969ADEB9927}"/>
              </a:ext>
            </a:extLst>
          </p:cNvPr>
          <p:cNvSpPr txBox="1">
            <a:spLocks/>
          </p:cNvSpPr>
          <p:nvPr/>
        </p:nvSpPr>
        <p:spPr>
          <a:xfrm>
            <a:off x="457200" y="2272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Did you sample through the end of the beekeeping season?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2FC3-7E48-4C12-97F5-FD3EE6901421}"/>
              </a:ext>
            </a:extLst>
          </p:cNvPr>
          <p:cNvSpPr txBox="1"/>
          <p:nvPr/>
        </p:nvSpPr>
        <p:spPr>
          <a:xfrm>
            <a:off x="685798" y="1440649"/>
            <a:ext cx="494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w Cen MT" panose="020B0602020104020603" pitchFamily="34" charset="0"/>
              </a:rPr>
              <a:t>Varroa per 100 bees (2018):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74AE0-B36C-4C4A-8672-B2D1C1BB0BB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512480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2671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help your bees keep mite levels 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8C4BAA-9384-41E3-A104-FF207DE8712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0DF7F9-125F-4939-B91A-A927330092D1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2570097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thresholds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0274" y="6169739"/>
            <a:ext cx="6523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w Cen MT" panose="020B0602020104020603" pitchFamily="34" charset="0"/>
              </a:rPr>
              <a:t>Post treatment sample percentage should be &lt; 3%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5181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w Cen MT" panose="020B0602020104020603" pitchFamily="34" charset="0"/>
              </a:rPr>
              <a:t>Acceptable</a:t>
            </a:r>
            <a:r>
              <a:rPr lang="en-US" sz="2000" i="1" dirty="0">
                <a:latin typeface="Tw Cen MT" panose="020B0602020104020603" pitchFamily="34" charset="0"/>
              </a:rPr>
              <a:t>: Current mite populations are not an immediate threat.</a:t>
            </a:r>
          </a:p>
          <a:p>
            <a:r>
              <a:rPr lang="en-US" sz="2000" b="1" i="1" dirty="0">
                <a:latin typeface="Tw Cen MT" panose="020B0602020104020603" pitchFamily="34" charset="0"/>
              </a:rPr>
              <a:t>Danger</a:t>
            </a:r>
            <a:r>
              <a:rPr lang="en-US" sz="2000" i="1" dirty="0">
                <a:latin typeface="Tw Cen MT" panose="020B0602020104020603" pitchFamily="34" charset="0"/>
              </a:rPr>
              <a:t>: Colony loss is likely unless the beekeeper controls varroa immediately.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9045B3-5D89-4390-BB0B-D5B9BD7C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59961"/>
            <a:ext cx="8763000" cy="3021724"/>
          </a:xfrm>
          <a:prstGeom prst="rect">
            <a:avLst/>
          </a:prstGeom>
        </p:spPr>
      </p:pic>
      <p:sp>
        <p:nvSpPr>
          <p:cNvPr id="14" name="Rounded Rectangle 4"/>
          <p:cNvSpPr/>
          <p:nvPr/>
        </p:nvSpPr>
        <p:spPr>
          <a:xfrm>
            <a:off x="6781800" y="1907628"/>
            <a:ext cx="1981200" cy="3048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B70AE1-1E65-4625-AE4C-3924A856372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DC3C5C-17CD-4BAD-A531-D1216C25FD92}"/>
              </a:ext>
            </a:extLst>
          </p:cNvPr>
          <p:cNvSpPr/>
          <p:nvPr/>
        </p:nvSpPr>
        <p:spPr>
          <a:xfrm>
            <a:off x="5638800" y="6524794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39182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8219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Factors that may affect mite levels and action thresholds: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4750"/>
            <a:ext cx="8229600" cy="4735982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Time of year and colony growth phase</a:t>
            </a:r>
          </a:p>
          <a:p>
            <a:r>
              <a:rPr lang="en-US" dirty="0">
                <a:latin typeface="Tw Cen MT" panose="020B0602020104020603" pitchFamily="34" charset="0"/>
              </a:rPr>
              <a:t>Amount of brood in the colony</a:t>
            </a:r>
          </a:p>
          <a:p>
            <a:r>
              <a:rPr lang="en-US" dirty="0">
                <a:latin typeface="Tw Cen MT" panose="020B0602020104020603" pitchFamily="34" charset="0"/>
              </a:rPr>
              <a:t>Size of colony</a:t>
            </a:r>
          </a:p>
          <a:p>
            <a:r>
              <a:rPr lang="en-US" dirty="0">
                <a:latin typeface="Tw Cen MT" panose="020B0602020104020603" pitchFamily="34" charset="0"/>
              </a:rPr>
              <a:t>Colony density in yard</a:t>
            </a:r>
          </a:p>
          <a:p>
            <a:r>
              <a:rPr lang="en-US" dirty="0">
                <a:latin typeface="Tw Cen MT" panose="020B0602020104020603" pitchFamily="34" charset="0"/>
              </a:rPr>
              <a:t>Proximity of yard to other bee yards</a:t>
            </a:r>
          </a:p>
          <a:p>
            <a:r>
              <a:rPr lang="en-US" dirty="0">
                <a:latin typeface="Tw Cen MT" panose="020B0602020104020603" pitchFamily="34" charset="0"/>
              </a:rPr>
              <a:t>Mite management strategies of beekeeper neighbors</a:t>
            </a:r>
          </a:p>
          <a:p>
            <a:r>
              <a:rPr lang="en-US" dirty="0">
                <a:latin typeface="Tw Cen MT" panose="020B0602020104020603" pitchFamily="34" charset="0"/>
              </a:rPr>
              <a:t>Geographic location and climate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Virus strains can vary by location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4EF870-1627-4415-8B9A-91C57B6B098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0725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80452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The strategy that you use to manage mites will depend on your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w Cen MT" panose="020B0602020104020603" pitchFamily="34" charset="0"/>
              </a:rPr>
              <a:t>The risk of varroa changes every year and changes by location</a:t>
            </a:r>
          </a:p>
          <a:p>
            <a:r>
              <a:rPr lang="en-US" dirty="0">
                <a:latin typeface="Tw Cen MT" panose="020B0602020104020603" pitchFamily="34" charset="0"/>
              </a:rPr>
              <a:t>Some beekeepers will have to do a lot of work, while other beekeepers will not have much risk</a:t>
            </a:r>
          </a:p>
          <a:p>
            <a:r>
              <a:rPr lang="en-US" dirty="0">
                <a:latin typeface="Tw Cen MT" panose="020B0602020104020603" pitchFamily="34" charset="0"/>
              </a:rPr>
              <a:t>What works for other beekeepers may not work in your area</a:t>
            </a:r>
          </a:p>
          <a:p>
            <a:r>
              <a:rPr lang="en-US" dirty="0">
                <a:latin typeface="Tw Cen MT" panose="020B0602020104020603" pitchFamily="34" charset="0"/>
              </a:rPr>
              <a:t>What worked last year may not work this 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91C97-3074-472B-9DA7-0D04F3A6B59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2694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14D2-D7BD-423B-BC6D-6FBB4794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7" y="365126"/>
            <a:ext cx="8924081" cy="18192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Non-chemical varroa management strategies can be used throughout the season to help keep mite populations from exploding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85976-3807-42CE-BD9F-52BEC6568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2379927"/>
            <a:ext cx="6715784" cy="420846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w Cen MT" panose="020B0602020104020603" pitchFamily="34" charset="0"/>
              </a:rPr>
              <a:t>Choose bees less susceptible to mite damage: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Hygienic behavior (genetic trait)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Grooming behavior (genetic trait)</a:t>
            </a:r>
          </a:p>
          <a:p>
            <a:r>
              <a:rPr lang="en-US" dirty="0">
                <a:latin typeface="Tw Cen MT" panose="020B0602020104020603" pitchFamily="34" charset="0"/>
              </a:rPr>
              <a:t>Drone comb removal</a:t>
            </a:r>
          </a:p>
          <a:p>
            <a:r>
              <a:rPr lang="en-US" dirty="0">
                <a:latin typeface="Tw Cen MT" panose="020B0602020104020603" pitchFamily="34" charset="0"/>
              </a:rPr>
              <a:t>Create a brood break: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Create a walk-away divide</a:t>
            </a:r>
          </a:p>
          <a:p>
            <a:r>
              <a:rPr lang="en-US" dirty="0">
                <a:latin typeface="Tw Cen MT" panose="020B0602020104020603" pitchFamily="34" charset="0"/>
              </a:rPr>
              <a:t>Maintain small (nucleus) colonies</a:t>
            </a:r>
          </a:p>
          <a:p>
            <a:r>
              <a:rPr lang="en-US" dirty="0">
                <a:latin typeface="Tw Cen MT" panose="020B0602020104020603" pitchFamily="34" charset="0"/>
              </a:rPr>
              <a:t>Sticky boards under screened bottom boards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A38D-2DE5-4EA1-BE8F-245BA9D3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510" y="3429000"/>
            <a:ext cx="3297934" cy="14287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23F7F7-EB1B-4B3F-AA92-A7E9B84A3F51}"/>
              </a:ext>
            </a:extLst>
          </p:cNvPr>
          <p:cNvSpPr/>
          <p:nvPr/>
        </p:nvSpPr>
        <p:spPr>
          <a:xfrm>
            <a:off x="4704283" y="6514919"/>
            <a:ext cx="4339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Graphic Design by Anne Turnham, University of Minnesota Bee Lab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7B092-A0AC-4B92-B79C-5ACA3C2DFCB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86478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53" y="698893"/>
            <a:ext cx="8715047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In many places, non-chemical strategies are not sufficient to keep mite populations from harming your bees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53" y="257711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Many non-chemical strategies require an understanding of beekeeping biology and management, and may be overwhelming or impossible for beginning beekeepers   </a:t>
            </a:r>
          </a:p>
          <a:p>
            <a:pPr marL="0" indent="0">
              <a:buNone/>
            </a:pPr>
            <a:endParaRPr lang="en-US" dirty="0"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Try to learn to incorporate strategies like brood breaks into your management plans, but make sure you are monitoring to make sure they are working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EC11D-BE74-4B73-AEF8-FF68E843EA3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7436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51825"/>
            <a:ext cx="7772400" cy="1807364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know your treatment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8F2DF-3578-48DA-9DC1-B3AD4624358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C72F94-0B5E-46C5-B555-1E33CFD38890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235569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33700" y="192233"/>
            <a:ext cx="3276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True</a:t>
            </a:r>
            <a:endParaRPr lang="en-US" sz="6000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578521"/>
            <a:ext cx="48247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Every honey bee colony in the continental United States and Canada either has varroa mites today or will have them within several months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C56BA2-BFEC-489D-AEAD-3C40048DE3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285" y="1907197"/>
            <a:ext cx="3530915" cy="4449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05866D-125F-45CA-B979-AB497ECEA04A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CFC681-A523-4BFB-BA6B-3996E7D4EDEB}"/>
              </a:ext>
            </a:extLst>
          </p:cNvPr>
          <p:cNvSpPr txBox="1"/>
          <p:nvPr/>
        </p:nvSpPr>
        <p:spPr>
          <a:xfrm>
            <a:off x="7781925" y="6079352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Dan </a:t>
            </a:r>
            <a:r>
              <a:rPr lang="en-US" sz="1200" dirty="0" err="1">
                <a:solidFill>
                  <a:srgbClr val="FFFFFF"/>
                </a:solidFill>
                <a:latin typeface="Tw Cen MT" panose="020B0602020104020603" pitchFamily="34" charset="0"/>
              </a:rPr>
              <a:t>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007"/>
            <a:ext cx="8229600" cy="66833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treatments</a:t>
            </a:r>
            <a:endParaRPr lang="es-NI" b="1" dirty="0">
              <a:solidFill>
                <a:schemeClr val="tx2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271486"/>
            <a:ext cx="4614041" cy="5102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Tw Cen MT" panose="020B0602020104020603" pitchFamily="34" charset="0"/>
                <a:cs typeface="Arial" panose="020B0604020202020204" pitchFamily="34" charset="0"/>
              </a:rPr>
              <a:t>Acid based treatments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Formic Acid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Mite Away Quick Strips (MAQS)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Formic Pro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 err="1">
                <a:latin typeface="Tw Cen MT" panose="020B0602020104020603" pitchFamily="34" charset="0"/>
                <a:cs typeface="Arial" panose="020B0604020202020204" pitchFamily="34" charset="0"/>
              </a:rPr>
              <a:t>HopGuard</a:t>
            </a:r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 II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Oxalic acid</a:t>
            </a:r>
          </a:p>
          <a:p>
            <a:pPr marL="0" indent="0">
              <a:buClr>
                <a:schemeClr val="accent2">
                  <a:lumMod val="50000"/>
                </a:schemeClr>
              </a:buClr>
              <a:buNone/>
            </a:pPr>
            <a:r>
              <a:rPr lang="en-US" sz="3600" b="1" dirty="0">
                <a:latin typeface="Tw Cen MT" panose="020B0602020104020603" pitchFamily="34" charset="0"/>
                <a:cs typeface="Arial" panose="020B0604020202020204" pitchFamily="34" charset="0"/>
              </a:rPr>
              <a:t>Thyme oil-based treatments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 err="1">
                <a:latin typeface="Tw Cen MT" panose="020B0602020104020603" pitchFamily="34" charset="0"/>
                <a:cs typeface="Arial" panose="020B0604020202020204" pitchFamily="34" charset="0"/>
              </a:rPr>
              <a:t>Apiguard</a:t>
            </a:r>
            <a:endParaRPr lang="en-US" sz="28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800" dirty="0" err="1">
                <a:latin typeface="Tw Cen MT" panose="020B0602020104020603" pitchFamily="34" charset="0"/>
                <a:cs typeface="Arial" panose="020B0604020202020204" pitchFamily="34" charset="0"/>
              </a:rPr>
              <a:t>ApiLife</a:t>
            </a:r>
            <a:r>
              <a:rPr lang="en-US" sz="2800" dirty="0">
                <a:latin typeface="Tw Cen MT" panose="020B0602020104020603" pitchFamily="34" charset="0"/>
                <a:cs typeface="Arial" panose="020B0604020202020204" pitchFamily="34" charset="0"/>
              </a:rPr>
              <a:t> Var</a:t>
            </a:r>
          </a:p>
          <a:p>
            <a:endParaRPr lang="es-N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58EEC2-C325-384E-AE6D-084711993B92}"/>
              </a:ext>
            </a:extLst>
          </p:cNvPr>
          <p:cNvSpPr txBox="1">
            <a:spLocks/>
          </p:cNvSpPr>
          <p:nvPr/>
        </p:nvSpPr>
        <p:spPr>
          <a:xfrm>
            <a:off x="4572000" y="1271486"/>
            <a:ext cx="4293220" cy="10279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>
              <a:buNone/>
            </a:pPr>
            <a:r>
              <a:rPr lang="en-US" b="1" kern="0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Synthetic treatment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sz="2400" kern="0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Apivar</a:t>
            </a:r>
            <a:r>
              <a:rPr lang="en-US" sz="2400" kern="0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Apistan</a:t>
            </a:r>
            <a:r>
              <a:rPr lang="en-US" sz="2400" kern="0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F3006-DB54-43C2-B77A-E21B5184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440" y="2938671"/>
            <a:ext cx="3426374" cy="21830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C73795-93BA-4707-8469-19D021AC5E5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F3F722-6041-43D0-9408-9ACD8E389953}"/>
              </a:ext>
            </a:extLst>
          </p:cNvPr>
          <p:cNvSpPr/>
          <p:nvPr/>
        </p:nvSpPr>
        <p:spPr>
          <a:xfrm>
            <a:off x="4868961" y="6544293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64481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4D90-207B-4979-9009-EFB67B76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Varroa keep killing Michigan bees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D18C7-FE99-4EAF-B060-581AE925B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9957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3200" dirty="0">
                <a:latin typeface="Tw Cen MT" panose="020B0602020104020603" pitchFamily="34" charset="0"/>
              </a:rPr>
              <a:t>Some beekeepers treat their bees, but don’t have an effective management strategy</a:t>
            </a:r>
            <a:br>
              <a:rPr lang="en-US" sz="3200" dirty="0">
                <a:latin typeface="Tw Cen MT" panose="020B0602020104020603" pitchFamily="34" charset="0"/>
              </a:rPr>
            </a:br>
            <a:r>
              <a:rPr lang="en-US" sz="3200" dirty="0">
                <a:latin typeface="Tw Cen MT" panose="020B0602020104020603" pitchFamily="34" charset="0"/>
              </a:rPr>
              <a:t>For example, some beekeepers: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49149F-52DB-4936-9622-D6D4087DD900}"/>
              </a:ext>
            </a:extLst>
          </p:cNvPr>
          <p:cNvSpPr txBox="1">
            <a:spLocks/>
          </p:cNvSpPr>
          <p:nvPr/>
        </p:nvSpPr>
        <p:spPr>
          <a:xfrm>
            <a:off x="814506" y="3275410"/>
            <a:ext cx="7886700" cy="289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3200" dirty="0">
                <a:latin typeface="Tw Cen MT" panose="020B0602020104020603" pitchFamily="34" charset="0"/>
              </a:rPr>
              <a:t>Treat once per season and believe that is enough</a:t>
            </a:r>
          </a:p>
          <a:p>
            <a:pPr lvl="1" fontAlgn="base"/>
            <a:r>
              <a:rPr lang="en-US" sz="2800" dirty="0">
                <a:latin typeface="Tw Cen MT" panose="020B0602020104020603" pitchFamily="34" charset="0"/>
              </a:rPr>
              <a:t>Some colonies may need multiple treatments throughout the season</a:t>
            </a:r>
          </a:p>
          <a:p>
            <a:pPr fontAlgn="base"/>
            <a:r>
              <a:rPr lang="en-US" sz="3200" dirty="0">
                <a:latin typeface="Tw Cen MT" panose="020B0602020104020603" pitchFamily="34" charset="0"/>
              </a:rPr>
              <a:t>Only treat with oxalic acid (which doesn’t kill mites under the brood </a:t>
            </a:r>
            <a:r>
              <a:rPr lang="en-US" sz="3200" dirty="0" err="1">
                <a:latin typeface="Tw Cen MT" panose="020B0602020104020603" pitchFamily="34" charset="0"/>
              </a:rPr>
              <a:t>cappings</a:t>
            </a:r>
            <a:r>
              <a:rPr lang="en-US" sz="3200" dirty="0">
                <a:latin typeface="Tw Cen MT" panose="020B0602020104020603" pitchFamily="34" charset="0"/>
              </a:rPr>
              <a:t>)</a:t>
            </a:r>
          </a:p>
          <a:p>
            <a:pPr lvl="1" fontAlgn="base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C551C-99A2-4802-8C75-6AAEECBEB2C9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9761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t="3450" r="5133" b="5039"/>
          <a:stretch/>
        </p:blipFill>
        <p:spPr>
          <a:xfrm rot="703136">
            <a:off x="6069881" y="1503715"/>
            <a:ext cx="2607504" cy="33616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88655" y="5382304"/>
            <a:ext cx="62258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</a:rPr>
              <a:t>Download the Guide:</a:t>
            </a:r>
          </a:p>
          <a:p>
            <a:r>
              <a:rPr lang="en-US" sz="2800" dirty="0">
                <a:latin typeface="Tw Cen MT" panose="020B0602020104020603" pitchFamily="34" charset="0"/>
                <a:hlinkClick r:id="rId4"/>
              </a:rPr>
              <a:t>www.honeybeehealthcoalition.org/varroa</a:t>
            </a:r>
            <a:r>
              <a:rPr lang="en-US" sz="2800" dirty="0"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ABEC8A-3F1B-4CCF-A480-EB7D7B968E9B}"/>
              </a:ext>
            </a:extLst>
          </p:cNvPr>
          <p:cNvSpPr txBox="1">
            <a:spLocks/>
          </p:cNvSpPr>
          <p:nvPr/>
        </p:nvSpPr>
        <p:spPr>
          <a:xfrm>
            <a:off x="152398" y="1273944"/>
            <a:ext cx="5511801" cy="3973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Tools for Varroa Management guide: </a:t>
            </a:r>
          </a:p>
          <a:p>
            <a:r>
              <a:rPr lang="en-US" dirty="0">
                <a:latin typeface="Tw Cen MT" panose="020B0602020104020603" pitchFamily="34" charset="0"/>
              </a:rPr>
              <a:t>learn about treatment options</a:t>
            </a:r>
          </a:p>
          <a:p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529D6-D010-4E08-A007-BCD70A50895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F17B92-B9D3-429D-AE63-42AF2D530702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116871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B843BC0-5B4A-40DC-9FA6-BFDF81FE7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4" t="18666" r="21829" b="7548"/>
          <a:stretch/>
        </p:blipFill>
        <p:spPr>
          <a:xfrm>
            <a:off x="2392308" y="2796814"/>
            <a:ext cx="4359384" cy="324214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E9E09BD-1125-4996-A5CE-903085958B74}"/>
              </a:ext>
            </a:extLst>
          </p:cNvPr>
          <p:cNvSpPr txBox="1">
            <a:spLocks/>
          </p:cNvSpPr>
          <p:nvPr/>
        </p:nvSpPr>
        <p:spPr>
          <a:xfrm>
            <a:off x="189571" y="436319"/>
            <a:ext cx="8824888" cy="2707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varroa management decision tool: </a:t>
            </a:r>
          </a:p>
          <a:p>
            <a:r>
              <a:rPr lang="en-US" dirty="0">
                <a:latin typeface="Tw Cen MT" panose="020B0602020104020603" pitchFamily="34" charset="0"/>
              </a:rPr>
              <a:t>find your treatment options</a:t>
            </a:r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142F23-987F-4658-8626-07B6F0355303}"/>
              </a:ext>
            </a:extLst>
          </p:cNvPr>
          <p:cNvSpPr txBox="1">
            <a:spLocks/>
          </p:cNvSpPr>
          <p:nvPr/>
        </p:nvSpPr>
        <p:spPr>
          <a:xfrm>
            <a:off x="0" y="5606766"/>
            <a:ext cx="9144000" cy="1055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honeybeehealthcoalition.org/</a:t>
            </a:r>
            <a:r>
              <a:rPr lang="en-US" sz="3600" b="1" dirty="0" err="1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VarroaTool</a:t>
            </a:r>
            <a:endParaRPr lang="en-US" sz="3600" b="1" dirty="0">
              <a:latin typeface="Tw Cen MT" panose="020B0602020104020603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3CC6CE-E5BA-4D0B-BCCB-6ECF8376521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AF68F5-052C-4928-81E4-3760003A8B12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1676243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B843BC0-5B4A-40DC-9FA6-BFDF81FE7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64" t="18666" r="21829" b="7548"/>
          <a:stretch/>
        </p:blipFill>
        <p:spPr>
          <a:xfrm>
            <a:off x="335280" y="381000"/>
            <a:ext cx="1571579" cy="116881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99974A-92B4-444B-90E8-D8F7753DC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51176"/>
            <a:ext cx="8458200" cy="45560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w Cen MT" panose="020B0602020104020603" pitchFamily="34" charset="0"/>
              </a:rPr>
              <a:t>Answer questions to learn which treatments are available for you to use: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Do your varroa mite levels exceed threshold?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Are you open to synthetic &amp; naturally-derived treatments or just naturally-derived treatments?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Is brood present?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Do you have honey supers on?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Is your colony’s population increasing, at peak, decreasing, or dormant?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E9E09BD-1125-4996-A5CE-903085958B74}"/>
              </a:ext>
            </a:extLst>
          </p:cNvPr>
          <p:cNvSpPr txBox="1">
            <a:spLocks/>
          </p:cNvSpPr>
          <p:nvPr/>
        </p:nvSpPr>
        <p:spPr>
          <a:xfrm>
            <a:off x="1906859" y="269054"/>
            <a:ext cx="7107600" cy="1370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</a:t>
            </a:r>
          </a:p>
          <a:p>
            <a:r>
              <a:rPr lang="en-US" sz="3200" b="1" dirty="0">
                <a:solidFill>
                  <a:schemeClr val="tx2"/>
                </a:solidFill>
                <a:latin typeface="Tw Cen MT" panose="020B0602020104020603" pitchFamily="34" charset="0"/>
              </a:rPr>
              <a:t>varroa management decision tool: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142F23-987F-4658-8626-07B6F0355303}"/>
              </a:ext>
            </a:extLst>
          </p:cNvPr>
          <p:cNvSpPr txBox="1">
            <a:spLocks/>
          </p:cNvSpPr>
          <p:nvPr/>
        </p:nvSpPr>
        <p:spPr>
          <a:xfrm>
            <a:off x="0" y="5606765"/>
            <a:ext cx="9144000" cy="10557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honeybeehealthcoalition.org/</a:t>
            </a:r>
            <a:r>
              <a:rPr lang="en-US" sz="3600" b="1" dirty="0" err="1">
                <a:latin typeface="Tw Cen MT" panose="020B06020201040206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VarroaTool</a:t>
            </a:r>
            <a:endParaRPr lang="en-US" sz="3600" b="1" dirty="0">
              <a:latin typeface="Tw Cen MT" panose="020B0602020104020603" pitchFamily="34" charset="0"/>
            </a:endParaRPr>
          </a:p>
          <a:p>
            <a:pPr algn="ctr"/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6B7794-8EE9-4A89-9B18-800CB597405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9CF93D-42F0-450E-ABA2-190D492BFD8C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9328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DD4D-A3C0-0A4C-B934-3636477EB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8842"/>
            <a:ext cx="8430768" cy="5409158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Even colonies that have a genetic tendency to tolerate varroa loads can die from horizontal transmission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Breeding is generally stepwise – you often lose colonies that are useful in working towards better bees</a:t>
            </a:r>
          </a:p>
          <a:p>
            <a:r>
              <a:rPr lang="en-US" dirty="0">
                <a:latin typeface="Tw Cen MT" panose="020B0602020104020603" pitchFamily="34" charset="0"/>
              </a:rPr>
              <a:t>You may breed bees with other undesirable traits – varroa are not our only issue</a:t>
            </a:r>
          </a:p>
          <a:p>
            <a:r>
              <a:rPr lang="en-US" dirty="0">
                <a:latin typeface="Tw Cen MT" panose="020B0602020104020603" pitchFamily="34" charset="0"/>
              </a:rPr>
              <a:t>Can you control the drone sources?  Can you artificially inseminate queens, or are you on an isolated island?</a:t>
            </a:r>
          </a:p>
          <a:p>
            <a:r>
              <a:rPr lang="en-US" dirty="0">
                <a:latin typeface="Tw Cen MT" panose="020B0602020104020603" pitchFamily="34" charset="0"/>
              </a:rPr>
              <a:t>Do you have dozens/hundreds of colonies with good stock that you can evaluate and choose from?</a:t>
            </a:r>
          </a:p>
          <a:p>
            <a:r>
              <a:rPr lang="en-US" dirty="0">
                <a:latin typeface="Tw Cen MT" panose="020B0602020104020603" pitchFamily="34" charset="0"/>
              </a:rPr>
              <a:t>Is withholding treatment an ethical way to breed for bees?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2ADA86-01BF-41F6-9C6F-72D408DD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8" y="486137"/>
            <a:ext cx="7879492" cy="6683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I’m treatment-free, will I select for varroa-resistant bees?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F728E-3C81-4889-8620-936B3873ACC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2669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DD4D-A3C0-0A4C-B934-3636477EB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dirty="0">
                <a:latin typeface="Tw Cen MT" panose="020B0602020104020603" pitchFamily="34" charset="0"/>
              </a:rPr>
              <a:t>Remember, honey bees </a:t>
            </a:r>
            <a:r>
              <a:rPr lang="en-US" i="1" dirty="0">
                <a:latin typeface="Tw Cen MT" panose="020B0602020104020603" pitchFamily="34" charset="0"/>
              </a:rPr>
              <a:t>aren’t </a:t>
            </a:r>
            <a:r>
              <a:rPr lang="en-US" dirty="0">
                <a:latin typeface="Tw Cen MT" panose="020B0602020104020603" pitchFamily="34" charset="0"/>
              </a:rPr>
              <a:t>native to the Americas</a:t>
            </a:r>
          </a:p>
          <a:p>
            <a:r>
              <a:rPr lang="en-US" dirty="0">
                <a:latin typeface="Tw Cen MT" panose="020B0602020104020603" pitchFamily="34" charset="0"/>
              </a:rPr>
              <a:t>Very few areas of the United States are known to have healthy feral populations</a:t>
            </a:r>
          </a:p>
          <a:p>
            <a:r>
              <a:rPr lang="en-US" dirty="0">
                <a:latin typeface="Tw Cen MT" panose="020B0602020104020603" pitchFamily="34" charset="0"/>
              </a:rPr>
              <a:t>Honey bee colonies need beekeepers to control pests and diseases so that they don’t die</a:t>
            </a:r>
          </a:p>
          <a:p>
            <a:pPr lvl="1"/>
            <a:r>
              <a:rPr lang="en-US" dirty="0">
                <a:latin typeface="Tw Cen MT" panose="020B0602020104020603" pitchFamily="34" charset="0"/>
              </a:rPr>
              <a:t>Just like dogs need tick collars or flea medication</a:t>
            </a:r>
          </a:p>
          <a:p>
            <a:pPr lvl="1"/>
            <a:endParaRPr lang="en-US" dirty="0">
              <a:latin typeface="Tw Cen MT" panose="020B0602020104020603" pitchFamily="34" charset="0"/>
            </a:endParaRPr>
          </a:p>
          <a:p>
            <a:endParaRPr lang="en-US" dirty="0">
              <a:latin typeface="Tw Cen MT" panose="020B0602020104020603" pitchFamily="34" charset="0"/>
            </a:endParaRPr>
          </a:p>
          <a:p>
            <a:pPr lvl="1"/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1F4CCC-39CD-4665-A2CA-FE0748B030E6}"/>
              </a:ext>
            </a:extLst>
          </p:cNvPr>
          <p:cNvSpPr txBox="1">
            <a:spLocks/>
          </p:cNvSpPr>
          <p:nvPr/>
        </p:nvSpPr>
        <p:spPr>
          <a:xfrm>
            <a:off x="632254" y="556054"/>
            <a:ext cx="7879492" cy="668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If I’m treatment-free, will I select for varroa-resistant bees?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BE80B6-54F1-41EF-804F-725D5B5A72A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1357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5979"/>
            <a:ext cx="7772400" cy="153293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apply treatments correctly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C0BE88-EEF5-4A37-B386-972FD49B9A3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67E2DA-733F-4987-8A89-F1AEA81D3B02}"/>
              </a:ext>
            </a:extLst>
          </p:cNvPr>
          <p:cNvSpPr/>
          <p:nvPr/>
        </p:nvSpPr>
        <p:spPr>
          <a:xfrm>
            <a:off x="4906031" y="6569006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4209393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1184-F909-4060-827D-628AE95C5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4429487" cy="2007684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E5F3-9789-4E74-BB21-5FE13FA4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8" y="2506662"/>
            <a:ext cx="816966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latin typeface="Tw Cen MT" panose="020B0602020104020603" pitchFamily="34" charset="0"/>
              </a:rPr>
              <a:t>Anything used to kill mites is a pesticide – even if it is natural or homemade</a:t>
            </a:r>
          </a:p>
          <a:p>
            <a:r>
              <a:rPr lang="en-US" sz="3600" dirty="0">
                <a:latin typeface="Tw Cen MT" panose="020B0602020104020603" pitchFamily="34" charset="0"/>
              </a:rPr>
              <a:t>Pesticides are covered by law</a:t>
            </a:r>
          </a:p>
          <a:p>
            <a:pPr lvl="1"/>
            <a:r>
              <a:rPr lang="en-US" sz="3200" dirty="0">
                <a:latin typeface="Tw Cen MT" panose="020B0602020104020603" pitchFamily="34" charset="0"/>
              </a:rPr>
              <a:t>Legally, treatments must be approved and applied according to the label</a:t>
            </a:r>
          </a:p>
          <a:p>
            <a:r>
              <a:rPr lang="en-US" sz="3600" dirty="0">
                <a:latin typeface="Tw Cen MT" panose="020B0602020104020603" pitchFamily="34" charset="0"/>
              </a:rPr>
              <a:t>Improper application may harm humans and bees</a:t>
            </a:r>
          </a:p>
          <a:p>
            <a:r>
              <a:rPr lang="en-US" sz="3600" dirty="0">
                <a:latin typeface="Tw Cen MT" panose="020B0602020104020603" pitchFamily="34" charset="0"/>
              </a:rPr>
              <a:t>Do not instruct beekeepers on how to apply a treatment unless you are very familiar with the label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92E50-B39B-4631-95F3-4BD8BE31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49553-E9DB-4106-94B6-8E5FE4E04FC8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74194-9C97-4B53-A419-0D062AFEE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630" y="412671"/>
            <a:ext cx="3225720" cy="20552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914D3-935B-4FA4-ACDE-9E4B8B15FD04}"/>
              </a:ext>
            </a:extLst>
          </p:cNvPr>
          <p:cNvSpPr/>
          <p:nvPr/>
        </p:nvSpPr>
        <p:spPr>
          <a:xfrm>
            <a:off x="4906031" y="6569006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F22491-2851-4AFE-9C48-997032C50673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255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50" y="427038"/>
            <a:ext cx="793750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Honey Bee Health Coalition’s </a:t>
            </a:r>
            <a:r>
              <a:rPr lang="en-US" b="1" dirty="0">
                <a:solidFill>
                  <a:schemeClr val="tx2"/>
                </a:solidFill>
              </a:rPr>
              <a:t>YouTube channel:</a:t>
            </a:r>
            <a:r>
              <a:rPr lang="en-US" dirty="0">
                <a:solidFill>
                  <a:schemeClr val="tx2"/>
                </a:solidFill>
                <a:latin typeface="Tw Cen MT" panose="020B0602020104020603" pitchFamily="34" charset="0"/>
              </a:rPr>
              <a:t> 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how to correctly apply treatments</a:t>
            </a: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06" y="1989649"/>
            <a:ext cx="7094788" cy="380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09462" y="5791497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w Cen MT" panose="020B0602020104020603" pitchFamily="34" charset="0"/>
              </a:rPr>
              <a:t>Watch the Video Series: </a:t>
            </a:r>
            <a:r>
              <a:rPr lang="en-US" sz="2400" dirty="0">
                <a:latin typeface="Tw Cen MT" panose="020B0602020104020603" pitchFamily="34" charset="0"/>
              </a:rPr>
              <a:t>Search YouTube for “Tools for Varroa Management Honey Bee Health Coalition”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12B0D6-75F1-4E11-9315-11B50210BB72}"/>
              </a:ext>
            </a:extLst>
          </p:cNvPr>
          <p:cNvSpPr/>
          <p:nvPr/>
        </p:nvSpPr>
        <p:spPr>
          <a:xfrm>
            <a:off x="4906031" y="6569006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57D979-2A42-4889-86AF-A78E8B66AFC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45230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32433"/>
            <a:ext cx="8595090" cy="159363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Just because your colony will </a:t>
            </a:r>
            <a:r>
              <a:rPr lang="en-US" b="1" i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have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varroa doesn’t mean that your colony has to </a:t>
            </a:r>
            <a:r>
              <a:rPr lang="en-US" b="1" i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die from </a:t>
            </a:r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2" y="2099237"/>
            <a:ext cx="43925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The mites will enter our hives throughout the season on the backs of foragers and robbers</a:t>
            </a:r>
          </a:p>
          <a:p>
            <a:endParaRPr lang="en-US" sz="24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w Cen MT" panose="020B0602020104020603" pitchFamily="34" charset="0"/>
                <a:cs typeface="Arial" panose="020B0604020202020204" pitchFamily="34" charset="0"/>
              </a:rPr>
              <a:t>We can take actions to make sure that the populations of mites never reach dangerous levels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E023ADB-F19E-45BA-B808-E87A4426F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190" y="2019221"/>
            <a:ext cx="3442010" cy="43371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FFD4C5-C3F7-4C79-A821-0598C51ECBDD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55BA5-545C-4310-9ADB-937846216A6B}"/>
              </a:ext>
            </a:extLst>
          </p:cNvPr>
          <p:cNvSpPr txBox="1"/>
          <p:nvPr/>
        </p:nvSpPr>
        <p:spPr>
          <a:xfrm>
            <a:off x="7781925" y="6079352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Dan </a:t>
            </a:r>
            <a:r>
              <a:rPr lang="en-US" sz="1200" dirty="0" err="1">
                <a:solidFill>
                  <a:srgbClr val="FFFFFF"/>
                </a:solidFill>
                <a:latin typeface="Tw Cen MT" panose="020B0602020104020603" pitchFamily="34" charset="0"/>
              </a:rPr>
              <a:t>Wyns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40A7-86C6-4126-B216-7C8EAF0B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Follow the label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E0D4-DC53-47C7-8FD9-8D65909D9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8196146" cy="2157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w Cen MT" panose="020B0602020104020603" pitchFamily="34" charset="0"/>
              </a:rPr>
              <a:t>Some treatments restrict use based on: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Temperature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Brood in colony</a:t>
            </a:r>
          </a:p>
          <a:p>
            <a:pPr lvl="1">
              <a:buClr>
                <a:srgbClr val="64102A"/>
              </a:buClr>
            </a:pPr>
            <a:r>
              <a:rPr lang="en-US" sz="2800" dirty="0">
                <a:latin typeface="Tw Cen MT" panose="020B0602020104020603" pitchFamily="34" charset="0"/>
              </a:rPr>
              <a:t>Honey supers</a:t>
            </a:r>
            <a:endParaRPr lang="en-US" sz="3200" dirty="0">
              <a:latin typeface="Tw Cen MT" panose="020B0602020104020603" pitchFamily="34" charset="0"/>
            </a:endParaRP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82FA3-701E-4BA0-A103-2F04FFBF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53290"/>
            <a:ext cx="4229924" cy="2323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DD6FB-7EDD-4666-8652-9BA0A61B48C7}"/>
              </a:ext>
            </a:extLst>
          </p:cNvPr>
          <p:cNvSpPr txBox="1"/>
          <p:nvPr/>
        </p:nvSpPr>
        <p:spPr>
          <a:xfrm>
            <a:off x="7908587" y="2362801"/>
            <a:ext cx="1235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2400" b="1" dirty="0">
                <a:solidFill>
                  <a:srgbClr val="64102A"/>
                </a:solidFill>
              </a:rPr>
              <a:t>LABEL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A12023-3514-4A52-9E8B-E56F791FA4C2}"/>
              </a:ext>
            </a:extLst>
          </p:cNvPr>
          <p:cNvSpPr txBox="1">
            <a:spLocks/>
          </p:cNvSpPr>
          <p:nvPr/>
        </p:nvSpPr>
        <p:spPr>
          <a:xfrm>
            <a:off x="490653" y="3713356"/>
            <a:ext cx="4981111" cy="2867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latin typeface="Tw Cen MT" panose="020B06020201040206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latin typeface="Tw Cen MT" panose="020B06020201040206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It is important for the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beekeeper to wear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correct personal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w Cen MT" panose="020B0602020104020603" pitchFamily="34" charset="0"/>
              </a:rPr>
              <a:t>protective equipment (PPE)</a:t>
            </a:r>
          </a:p>
          <a:p>
            <a:pPr marL="457200" lvl="1" indent="0">
              <a:buClr>
                <a:srgbClr val="64102A"/>
              </a:buClr>
              <a:buFont typeface="Arial" panose="020B0604020202020204" pitchFamily="34" charset="0"/>
              <a:buNone/>
            </a:pPr>
            <a:endParaRPr lang="en-US" sz="2800" dirty="0">
              <a:latin typeface="Tw Cen MT" panose="020B0602020104020603" pitchFamily="34" charset="0"/>
            </a:endParaRPr>
          </a:p>
          <a:p>
            <a:pPr lvl="1"/>
            <a:endParaRPr lang="en-US" sz="2800" dirty="0"/>
          </a:p>
          <a:p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84A9D4-8533-49E2-AE2D-4D87B7FEDF9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0CE60B-1CDD-421C-A622-C0BC2B6615B5}"/>
              </a:ext>
            </a:extLst>
          </p:cNvPr>
          <p:cNvSpPr/>
          <p:nvPr/>
        </p:nvSpPr>
        <p:spPr>
          <a:xfrm>
            <a:off x="4906031" y="6569006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2526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963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be a good beekeeper neighbor!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E41C62-D33A-453D-BBA1-39539091DB1F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4238FE-E9A9-423F-A3C1-21A51FFE86C2}"/>
              </a:ext>
            </a:extLst>
          </p:cNvPr>
          <p:cNvSpPr/>
          <p:nvPr/>
        </p:nvSpPr>
        <p:spPr>
          <a:xfrm>
            <a:off x="4906031" y="6569006"/>
            <a:ext cx="4275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Graphic design by Anne Turnham, University of Minnesota Bee Lab</a:t>
            </a:r>
          </a:p>
        </p:txBody>
      </p:sp>
    </p:spTree>
    <p:extLst>
      <p:ext uri="{BB962C8B-B14F-4D97-AF65-F5344CB8AC3E}">
        <p14:creationId xmlns:p14="http://schemas.microsoft.com/office/powerpoint/2010/main" val="15896815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48" y="1384970"/>
            <a:ext cx="8115192" cy="452993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w Cen MT" panose="020B0602020104020603" pitchFamily="34" charset="0"/>
              </a:rPr>
              <a:t>While mite densities may vary across colonies, </a:t>
            </a:r>
            <a:r>
              <a:rPr lang="en-US" sz="4000" u="sng" dirty="0">
                <a:latin typeface="Tw Cen MT" panose="020B0602020104020603" pitchFamily="34" charset="0"/>
              </a:rPr>
              <a:t>all*</a:t>
            </a:r>
            <a:r>
              <a:rPr lang="en-US" sz="4000" dirty="0">
                <a:latin typeface="Tw Cen MT" panose="020B0602020104020603" pitchFamily="34" charset="0"/>
              </a:rPr>
              <a:t> colonies in an apiary should be treated at the </a:t>
            </a:r>
            <a:r>
              <a:rPr lang="en-US" sz="4000" u="sng" dirty="0">
                <a:latin typeface="Tw Cen MT" panose="020B0602020104020603" pitchFamily="34" charset="0"/>
              </a:rPr>
              <a:t>same</a:t>
            </a:r>
            <a:r>
              <a:rPr lang="en-US" sz="4000" dirty="0">
                <a:latin typeface="Tw Cen MT" panose="020B0602020104020603" pitchFamily="34" charset="0"/>
              </a:rPr>
              <a:t> time with the </a:t>
            </a:r>
            <a:r>
              <a:rPr lang="en-US" sz="4000" u="sng" dirty="0">
                <a:latin typeface="Tw Cen MT" panose="020B0602020104020603" pitchFamily="34" charset="0"/>
              </a:rPr>
              <a:t>same</a:t>
            </a:r>
            <a:r>
              <a:rPr lang="en-US" sz="4000" dirty="0">
                <a:latin typeface="Tw Cen MT" panose="020B0602020104020603" pitchFamily="34" charset="0"/>
              </a:rPr>
              <a:t> chemical or </a:t>
            </a:r>
            <a:br>
              <a:rPr lang="en-US" sz="4000" dirty="0">
                <a:latin typeface="Tw Cen MT" panose="020B0602020104020603" pitchFamily="34" charset="0"/>
              </a:rPr>
            </a:br>
            <a:r>
              <a:rPr lang="en-US" sz="4000" dirty="0">
                <a:latin typeface="Tw Cen MT" panose="020B0602020104020603" pitchFamily="34" charset="0"/>
              </a:rPr>
              <a:t>non-chemical technique</a:t>
            </a:r>
            <a:br>
              <a:rPr lang="en-US" sz="4000" dirty="0">
                <a:latin typeface="Tw Cen MT" panose="020B0602020104020603" pitchFamily="34" charset="0"/>
              </a:rPr>
            </a:br>
            <a:br>
              <a:rPr lang="en-US" sz="4000" dirty="0">
                <a:latin typeface="Tw Cen MT" panose="020B0602020104020603" pitchFamily="34" charset="0"/>
              </a:rPr>
            </a:b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779FB-D726-4441-8BC1-55CD029899AC}"/>
              </a:ext>
            </a:extLst>
          </p:cNvPr>
          <p:cNvSpPr txBox="1"/>
          <p:nvPr/>
        </p:nvSpPr>
        <p:spPr>
          <a:xfrm>
            <a:off x="186848" y="615529"/>
            <a:ext cx="8770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w Cen MT" panose="020B0602020104020603" pitchFamily="34" charset="0"/>
              </a:rPr>
              <a:t>True or false?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F6121-A712-486E-9C10-9F36B1DE8C3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2DFE9-7BBE-49AE-8CC1-2A49B74033BD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6250"/>
            <a:ext cx="7886700" cy="382006"/>
          </a:xfrm>
        </p:spPr>
        <p:txBody>
          <a:bodyPr>
            <a:normAutofit fontScale="90000"/>
          </a:bodyPr>
          <a:lstStyle/>
          <a:p>
            <a:br>
              <a:rPr lang="en-US" sz="3100" dirty="0"/>
            </a:br>
            <a:br>
              <a:rPr lang="en-US" sz="3100" dirty="0"/>
            </a:br>
            <a:r>
              <a:rPr lang="en-US" sz="4900" b="1" dirty="0">
                <a:solidFill>
                  <a:schemeClr val="tx2"/>
                </a:solidFill>
                <a:latin typeface="Tw Cen MT" panose="020B0602020104020603" pitchFamily="34" charset="0"/>
              </a:rPr>
              <a:t>True</a:t>
            </a:r>
            <a:endParaRPr lang="en-US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Content Placeholder 3" descr="multiple story hiv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64131" y="2919702"/>
            <a:ext cx="4598126" cy="3448595"/>
          </a:xfrm>
        </p:spPr>
      </p:pic>
      <p:pic>
        <p:nvPicPr>
          <p:cNvPr id="1026" name="Picture 2" descr="C:\Users\Dewey\AppData\Local\Microsoft\Windows\Temporary Internet Files\Content.IE5\AXY7UVSM\nasa-explosion-rocket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50" y="3600182"/>
            <a:ext cx="2274274" cy="27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889" y="5891628"/>
            <a:ext cx="3189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     Colonies with high mite numbers act as “mite bombs”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2F17BE-1682-4CA0-AA75-33EC41247E32}"/>
              </a:ext>
            </a:extLst>
          </p:cNvPr>
          <p:cNvSpPr txBox="1">
            <a:spLocks/>
          </p:cNvSpPr>
          <p:nvPr/>
        </p:nvSpPr>
        <p:spPr>
          <a:xfrm>
            <a:off x="628650" y="148345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w Cen MT" panose="020B0602020104020603" pitchFamily="34" charset="0"/>
              </a:rPr>
              <a:t>While mite densities may vary across colonies, </a:t>
            </a:r>
            <a:r>
              <a:rPr lang="en-US" sz="2400" u="sng" dirty="0">
                <a:latin typeface="Tw Cen MT" panose="020B0602020104020603" pitchFamily="34" charset="0"/>
              </a:rPr>
              <a:t>all</a:t>
            </a:r>
            <a:r>
              <a:rPr lang="en-US" sz="2400" dirty="0">
                <a:latin typeface="Tw Cen MT" panose="020B0602020104020603" pitchFamily="34" charset="0"/>
              </a:rPr>
              <a:t> colonies in an apiary should be treated at the </a:t>
            </a:r>
            <a:r>
              <a:rPr lang="en-US" sz="2400" u="sng" dirty="0">
                <a:latin typeface="Tw Cen MT" panose="020B0602020104020603" pitchFamily="34" charset="0"/>
              </a:rPr>
              <a:t>same</a:t>
            </a:r>
            <a:r>
              <a:rPr lang="en-US" sz="2400" dirty="0">
                <a:latin typeface="Tw Cen MT" panose="020B0602020104020603" pitchFamily="34" charset="0"/>
              </a:rPr>
              <a:t> time with the </a:t>
            </a:r>
            <a:r>
              <a:rPr lang="en-US" sz="2400" u="sng" dirty="0">
                <a:latin typeface="Tw Cen MT" panose="020B0602020104020603" pitchFamily="34" charset="0"/>
              </a:rPr>
              <a:t>same</a:t>
            </a:r>
            <a:r>
              <a:rPr lang="en-US" sz="2400" dirty="0">
                <a:latin typeface="Tw Cen MT" panose="020B0602020104020603" pitchFamily="34" charset="0"/>
              </a:rPr>
              <a:t> chemical or non-chemical technique (if allowed by the label)</a:t>
            </a:r>
          </a:p>
          <a:p>
            <a:endParaRPr lang="en-US" sz="2400" dirty="0">
              <a:latin typeface="Tw Cen MT" panose="020B0602020104020603" pitchFamily="34" charset="0"/>
            </a:endParaRPr>
          </a:p>
          <a:p>
            <a:r>
              <a:rPr lang="en-US" sz="2400" dirty="0">
                <a:latin typeface="Tw Cen MT" panose="020B0602020104020603" pitchFamily="34" charset="0"/>
              </a:rPr>
              <a:t>*Follow the label: some small/nucleus colonies may be too small for some treatments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7DBA00-70D2-4D91-904D-862126639EFA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7B859-2068-4BDA-B6FC-FABEB0F46E54}"/>
              </a:ext>
            </a:extLst>
          </p:cNvPr>
          <p:cNvSpPr txBox="1"/>
          <p:nvPr/>
        </p:nvSpPr>
        <p:spPr>
          <a:xfrm>
            <a:off x="7204982" y="6091298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Mike Risk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7956F4-B986-4633-90CB-F7D8607E4FC2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100507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6F2F5-CBE5-4EE7-819F-5E5863A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04" y="2835796"/>
            <a:ext cx="4719993" cy="4726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48B54-C342-4D16-916A-F5D0D771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83046">
            <a:off x="5457323" y="-831448"/>
            <a:ext cx="4719993" cy="4726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6CD00-ED42-48C5-9836-D63B5B41D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7788">
            <a:off x="-1142929" y="-1367781"/>
            <a:ext cx="4719993" cy="472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B601CC-9536-4615-8EAD-519649464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91714"/>
            <a:ext cx="77724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Keep bees alive:</a:t>
            </a:r>
            <a:br>
              <a:rPr lang="en-US" sz="4800" b="1" dirty="0">
                <a:latin typeface="Tw Cen MT" panose="020B0602020104020603" pitchFamily="34" charset="0"/>
              </a:rPr>
            </a:br>
            <a:r>
              <a:rPr lang="en-US" sz="4800" b="1" dirty="0">
                <a:latin typeface="Tw Cen MT" panose="020B0602020104020603" pitchFamily="34" charset="0"/>
              </a:rPr>
              <a:t>educate yourself about bees and mites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7F0E91-9706-4B4D-B6F5-6C4ADCFB563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196092-AF4D-4BDF-8F85-13928CF9A529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12386916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CAA8-5B42-439C-A487-9284E7DF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30" y="250070"/>
            <a:ext cx="8702736" cy="91358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Tw Cen MT" panose="020B0602020104020603" pitchFamily="34" charset="0"/>
              </a:rPr>
              <a:t>Michigan Pollinator Initiative</a:t>
            </a:r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748DA-384D-4E0E-898B-EBD4CA7ED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45752"/>
            <a:ext cx="9149344" cy="461333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E8E2D5-EA06-4F0C-BB7E-796E44230ACA}"/>
              </a:ext>
            </a:extLst>
          </p:cNvPr>
          <p:cNvSpPr txBox="1">
            <a:spLocks/>
          </p:cNvSpPr>
          <p:nvPr/>
        </p:nvSpPr>
        <p:spPr>
          <a:xfrm>
            <a:off x="441264" y="5941186"/>
            <a:ext cx="8261469" cy="75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w Cen MT" panose="020B0602020104020603" pitchFamily="34" charset="0"/>
              </a:rPr>
              <a:t>pollinators.msu.edu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BA0AA4-0E07-45B8-AC79-A2F3E90478F6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1029454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4EF1-292D-3C47-B8FF-67BDACC8A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81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Tw Cen MT" panose="020B0602020104020603" pitchFamily="34" charset="0"/>
              </a:rPr>
              <a:t>MSU’s keepbeesalive.org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1616F-12D7-CD48-BD8C-0142A8B9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5" y="3371220"/>
            <a:ext cx="2855782" cy="3077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latin typeface="Tw Cen MT" panose="020B0602020104020603" pitchFamily="34" charset="0"/>
              </a:rPr>
              <a:t>Why did my bees die?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E7FE1-B6C3-994B-80ED-E7BE94B7E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5" y="3776319"/>
            <a:ext cx="2855783" cy="235970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625E05-7405-3540-BEB8-C6FBC11473DD}"/>
              </a:ext>
            </a:extLst>
          </p:cNvPr>
          <p:cNvSpPr txBox="1">
            <a:spLocks/>
          </p:cNvSpPr>
          <p:nvPr/>
        </p:nvSpPr>
        <p:spPr>
          <a:xfrm>
            <a:off x="2820799" y="3366584"/>
            <a:ext cx="321615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kern="0" dirty="0">
                <a:solidFill>
                  <a:schemeClr val="tx1"/>
                </a:solidFill>
                <a:latin typeface="Tw Cen MT" panose="020B0602020104020603" pitchFamily="34" charset="0"/>
              </a:rPr>
              <a:t>Understanding Varroa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4F0E4-A630-9748-882D-24FC1BF08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041" y="3818548"/>
            <a:ext cx="2863918" cy="235970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CB6198-9DE2-664D-B7D9-9080D2A9E757}"/>
              </a:ext>
            </a:extLst>
          </p:cNvPr>
          <p:cNvSpPr txBox="1">
            <a:spLocks/>
          </p:cNvSpPr>
          <p:nvPr/>
        </p:nvSpPr>
        <p:spPr>
          <a:xfrm>
            <a:off x="5927846" y="3355861"/>
            <a:ext cx="321615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kern="0" dirty="0">
                <a:solidFill>
                  <a:schemeClr val="tx1"/>
                </a:solidFill>
                <a:latin typeface="Tw Cen MT" panose="020B0602020104020603" pitchFamily="34" charset="0"/>
              </a:rPr>
              <a:t>Making a Plan for Varroa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EFBA5E-A8E0-034C-BEEF-C5E4A773B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92" y="3818549"/>
            <a:ext cx="2875044" cy="235970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543C64D-722E-419B-857A-83C4820E438D}"/>
              </a:ext>
            </a:extLst>
          </p:cNvPr>
          <p:cNvSpPr txBox="1">
            <a:spLocks/>
          </p:cNvSpPr>
          <p:nvPr/>
        </p:nvSpPr>
        <p:spPr>
          <a:xfrm>
            <a:off x="164167" y="1680163"/>
            <a:ext cx="89249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Links to resources mentioned in this presentation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Download this PowerPoint presentation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4000" dirty="0">
                <a:latin typeface="Tw Cen MT" panose="020B0602020104020603" pitchFamily="34" charset="0"/>
              </a:rPr>
              <a:t>Videos and handouts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AAC39-DEB6-4703-93C3-2980B1B6CD97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5918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BAB52-C560-4770-8F3A-6E0F982B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0226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MSU’s Michigan Pollinator Initiative on Facebook:</a:t>
            </a:r>
            <a:br>
              <a:rPr lang="en-US" b="1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@</a:t>
            </a:r>
            <a:r>
              <a:rPr lang="en-US" dirty="0" err="1">
                <a:latin typeface="Tw Cen MT" panose="020B0602020104020603" pitchFamily="34" charset="0"/>
              </a:rPr>
              <a:t>MichiganPollinatorInitiative</a:t>
            </a:r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CC57E4B-A022-400D-B2B7-DFF04D5F5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30" y="2033969"/>
            <a:ext cx="4565338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AACA65-F0B8-4417-802C-81A01B483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16511"/>
            <a:ext cx="3309153" cy="3764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2AB1B2-09DF-4764-9E3B-65F2ED72E914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206320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P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50000" r="39572" b="40521"/>
          <a:stretch/>
        </p:blipFill>
        <p:spPr>
          <a:xfrm>
            <a:off x="2154672" y="882351"/>
            <a:ext cx="4618847" cy="1475788"/>
          </a:xfrm>
          <a:prstGeom prst="rect">
            <a:avLst/>
          </a:prstGeom>
        </p:spPr>
      </p:pic>
      <p:pic>
        <p:nvPicPr>
          <p:cNvPr id="5" name="Picture 4" descr="POLLINATO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9" t="47614" r="15630" b="37648"/>
          <a:stretch/>
        </p:blipFill>
        <p:spPr>
          <a:xfrm>
            <a:off x="2499795" y="3223"/>
            <a:ext cx="4017217" cy="11923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390" y="2283436"/>
            <a:ext cx="8075848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Pollinator Champions is a free, self-paced online course offered by MSU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Packed full of videos, articles, and fun activities to guide you through the amazing world of pollinators and pollination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The course is free, but for a small contribution you can receive a certificate and materials to help you give presentations about pollinators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Help us spread the word as an MSU Certified Pollinator Champion!</a:t>
            </a:r>
          </a:p>
        </p:txBody>
      </p:sp>
      <p:sp>
        <p:nvSpPr>
          <p:cNvPr id="3" name="Rectangle 2"/>
          <p:cNvSpPr/>
          <p:nvPr/>
        </p:nvSpPr>
        <p:spPr>
          <a:xfrm>
            <a:off x="538390" y="5451431"/>
            <a:ext cx="8075848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30000" dirty="0">
                <a:latin typeface="Tw Cen MT" panose="020B0602020104020603" pitchFamily="34" charset="0"/>
              </a:rPr>
              <a:t>To register for Pollinator Champions, go to:</a:t>
            </a:r>
          </a:p>
          <a:p>
            <a:r>
              <a:rPr lang="en-US" sz="3600" b="1" baseline="30000" dirty="0" err="1">
                <a:latin typeface="Tw Cen MT" panose="020B0602020104020603" pitchFamily="34" charset="0"/>
              </a:rPr>
              <a:t>www.pollinators.msu.edu</a:t>
            </a:r>
            <a:r>
              <a:rPr lang="en-US" sz="3600" b="1" baseline="30000" dirty="0">
                <a:latin typeface="Tw Cen MT" panose="020B0602020104020603" pitchFamily="34" charset="0"/>
              </a:rPr>
              <a:t>/programs/pollinator-champions/</a:t>
            </a:r>
            <a:endParaRPr lang="en-US" sz="3600" b="1" dirty="0">
              <a:latin typeface="Tw Cen MT" panose="020B06020201040206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474A5-3697-4C37-BB47-4F4607374BC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8214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04C43-BEFB-4B61-ADD2-F5796DB32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54" y="1758526"/>
            <a:ext cx="1773684" cy="1761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90E1E2-066D-4A99-BF09-04FCE0C2B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1" y="1755807"/>
            <a:ext cx="1785939" cy="1761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8B5DC-7539-4972-8875-4B26F7B38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697" y="1878449"/>
            <a:ext cx="856591" cy="974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44EFE-91B9-4340-A7D2-E0745B539F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78" y="4140448"/>
            <a:ext cx="856591" cy="9744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33A84-E5A0-47A0-A9AD-981509D65716}"/>
              </a:ext>
            </a:extLst>
          </p:cNvPr>
          <p:cNvGrpSpPr/>
          <p:nvPr/>
        </p:nvGrpSpPr>
        <p:grpSpPr>
          <a:xfrm>
            <a:off x="768522" y="4140448"/>
            <a:ext cx="4147477" cy="974492"/>
            <a:chOff x="3309079" y="4786771"/>
            <a:chExt cx="5529969" cy="12993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AEB9BB-924A-4A5F-A2E7-CFFB91DD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927" y="4786771"/>
              <a:ext cx="1142121" cy="12993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0FC390-E4A9-4F6E-AC1B-1C3073F67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079" y="4786771"/>
              <a:ext cx="1142121" cy="129932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55672A-982A-488F-9355-A0390B97ABA9}"/>
              </a:ext>
            </a:extLst>
          </p:cNvPr>
          <p:cNvSpPr txBox="1"/>
          <p:nvPr/>
        </p:nvSpPr>
        <p:spPr>
          <a:xfrm>
            <a:off x="746067" y="5240562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w Cen MT" panose="020B0602020104020603" pitchFamily="34" charset="0"/>
              </a:rPr>
              <a:t>Bee Lab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FE120-361F-4784-8B66-136198891237}"/>
              </a:ext>
            </a:extLst>
          </p:cNvPr>
          <p:cNvSpPr txBox="1"/>
          <p:nvPr/>
        </p:nvSpPr>
        <p:spPr>
          <a:xfrm>
            <a:off x="3658644" y="5178002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latin typeface="Tw Cen MT" panose="020B0602020104020603" pitchFamily="34" charset="0"/>
              </a:rPr>
              <a:t>UMNBeeSquad</a:t>
            </a:r>
            <a:endParaRPr lang="en-US" sz="1800" b="1" dirty="0">
              <a:latin typeface="Tw Cen MT" panose="020B06020201040206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CC05F4-53D6-4256-96D7-3EAA841802ED}"/>
              </a:ext>
            </a:extLst>
          </p:cNvPr>
          <p:cNvSpPr txBox="1"/>
          <p:nvPr/>
        </p:nvSpPr>
        <p:spPr>
          <a:xfrm>
            <a:off x="6553214" y="5178002"/>
            <a:ext cx="2355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w Cen MT" panose="020B0602020104020603" pitchFamily="34" charset="0"/>
              </a:rPr>
              <a:t>@</a:t>
            </a:r>
            <a:r>
              <a:rPr lang="en-US" sz="1800" b="1" dirty="0" err="1">
                <a:latin typeface="Tw Cen MT" panose="020B0602020104020603" pitchFamily="34" charset="0"/>
              </a:rPr>
              <a:t>UMNBeeLab_Squad</a:t>
            </a:r>
            <a:r>
              <a:rPr lang="en-US" sz="1800" b="1" dirty="0">
                <a:latin typeface="Tw Cen MT" panose="020B0602020104020603" pitchFamily="34" charset="0"/>
              </a:rPr>
              <a:t> </a:t>
            </a:r>
          </a:p>
          <a:p>
            <a:endParaRPr lang="en-US" sz="1800" dirty="0">
              <a:latin typeface="Tw Cen MT" panose="020B06020201040206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7C92D1-80DA-4C20-A0CF-913A1C1A590F}"/>
              </a:ext>
            </a:extLst>
          </p:cNvPr>
          <p:cNvSpPr txBox="1"/>
          <p:nvPr/>
        </p:nvSpPr>
        <p:spPr>
          <a:xfrm>
            <a:off x="4775028" y="2941005"/>
            <a:ext cx="1987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Tw Cen MT" panose="020B0602020104020603" pitchFamily="34" charset="0"/>
              </a:rPr>
              <a:t>University of MN </a:t>
            </a:r>
          </a:p>
          <a:p>
            <a:pPr algn="ctr"/>
            <a:r>
              <a:rPr lang="en-US" sz="1800" b="1" dirty="0">
                <a:latin typeface="Tw Cen MT" panose="020B0602020104020603" pitchFamily="34" charset="0"/>
              </a:rPr>
              <a:t>Bee Squad</a:t>
            </a:r>
          </a:p>
          <a:p>
            <a:endParaRPr lang="en-US" sz="1800" dirty="0">
              <a:latin typeface="Tw Cen MT" panose="020B06020201040206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6A9516-1E9F-49B0-9A66-A88E76892DFE}"/>
              </a:ext>
            </a:extLst>
          </p:cNvPr>
          <p:cNvSpPr txBox="1"/>
          <p:nvPr/>
        </p:nvSpPr>
        <p:spPr>
          <a:xfrm>
            <a:off x="2438131" y="2941005"/>
            <a:ext cx="1987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Tw Cen MT" panose="020B0602020104020603" pitchFamily="34" charset="0"/>
              </a:rPr>
              <a:t>University of MN </a:t>
            </a:r>
          </a:p>
          <a:p>
            <a:pPr algn="ctr"/>
            <a:r>
              <a:rPr lang="en-US" sz="1800" b="1" dirty="0">
                <a:latin typeface="Tw Cen MT" panose="020B0602020104020603" pitchFamily="34" charset="0"/>
              </a:rPr>
              <a:t>Bee Lab </a:t>
            </a:r>
          </a:p>
          <a:p>
            <a:endParaRPr lang="en-US" sz="1800" dirty="0">
              <a:latin typeface="Tw Cen MT" panose="020B06020201040206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66AAA3-3418-41F3-840D-45E904CB035F}"/>
              </a:ext>
            </a:extLst>
          </p:cNvPr>
          <p:cNvSpPr txBox="1"/>
          <p:nvPr/>
        </p:nvSpPr>
        <p:spPr>
          <a:xfrm>
            <a:off x="98014" y="3563667"/>
            <a:ext cx="231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w Cen MT" panose="020B0602020104020603" pitchFamily="34" charset="0"/>
              </a:rPr>
              <a:t>www.beelab.umn.edu</a:t>
            </a:r>
          </a:p>
          <a:p>
            <a:endParaRPr lang="en-US" sz="1800" dirty="0">
              <a:latin typeface="Tw Cen MT" panose="020B06020201040206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C6A1DD-4D65-4ACC-8D63-C338B5727632}"/>
              </a:ext>
            </a:extLst>
          </p:cNvPr>
          <p:cNvSpPr txBox="1"/>
          <p:nvPr/>
        </p:nvSpPr>
        <p:spPr>
          <a:xfrm>
            <a:off x="6080905" y="3567356"/>
            <a:ext cx="284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Tw Cen MT" panose="020B0602020104020603" pitchFamily="34" charset="0"/>
              </a:rPr>
              <a:t>    www.beesquad.umn.edu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67FDBA-C062-4652-AB6C-1CA2949CA1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96" y="1839303"/>
            <a:ext cx="856591" cy="97449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A7D0D2A-B206-4607-8DBC-21C62F8194FD}"/>
              </a:ext>
            </a:extLst>
          </p:cNvPr>
          <p:cNvSpPr txBox="1">
            <a:spLocks/>
          </p:cNvSpPr>
          <p:nvPr/>
        </p:nvSpPr>
        <p:spPr>
          <a:xfrm>
            <a:off x="628650" y="330398"/>
            <a:ext cx="7886700" cy="13255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University of Minnesota Bee Lab Social Media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E77918-6D2F-4EA4-9DE4-CFD09551CA50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919281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3944" y="505599"/>
            <a:ext cx="8618296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mite populations have an exponential growth curve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3" y="2099237"/>
            <a:ext cx="34251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This means that the mite population starts off slow, and then explodes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7" name="Picture 2" descr="Image result for exponential curve graph">
            <a:extLst>
              <a:ext uri="{FF2B5EF4-FFF2-40B4-BE49-F238E27FC236}">
                <a16:creationId xmlns:a16="http://schemas.microsoft.com/office/drawing/2014/main" id="{EEDF3CE5-3C12-4396-A8A2-928DF04AF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r="16755" b="11002"/>
          <a:stretch/>
        </p:blipFill>
        <p:spPr bwMode="auto">
          <a:xfrm>
            <a:off x="5029200" y="1743305"/>
            <a:ext cx="3810000" cy="35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52A4A8A-41D0-4AFB-8127-A699ABD2C7E3}"/>
              </a:ext>
            </a:extLst>
          </p:cNvPr>
          <p:cNvGrpSpPr/>
          <p:nvPr/>
        </p:nvGrpSpPr>
        <p:grpSpPr>
          <a:xfrm>
            <a:off x="4463534" y="2048105"/>
            <a:ext cx="4385690" cy="3722132"/>
            <a:chOff x="4463534" y="2895600"/>
            <a:chExt cx="4385690" cy="37221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21C51D-BABC-401C-94DA-8E69C0F227BA}"/>
                </a:ext>
              </a:extLst>
            </p:cNvPr>
            <p:cNvSpPr txBox="1"/>
            <p:nvPr/>
          </p:nvSpPr>
          <p:spPr>
            <a:xfrm>
              <a:off x="5317817" y="62484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31AA34-704F-45AE-BF4A-6EBA828EBDBB}"/>
                </a:ext>
              </a:extLst>
            </p:cNvPr>
            <p:cNvSpPr txBox="1"/>
            <p:nvPr/>
          </p:nvSpPr>
          <p:spPr>
            <a:xfrm rot="16200000">
              <a:off x="3413242" y="4451415"/>
              <a:ext cx="2469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Mite Infestation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D696F1-B765-44BF-AFFA-CFDDA5E3A725}"/>
                </a:ext>
              </a:extLst>
            </p:cNvPr>
            <p:cNvSpPr txBox="1"/>
            <p:nvPr/>
          </p:nvSpPr>
          <p:spPr>
            <a:xfrm>
              <a:off x="5344024" y="6047601"/>
              <a:ext cx="350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               1               2       	3              4             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F9AADB-0E04-4C91-9563-CA94B4F48B5E}"/>
                </a:ext>
              </a:extLst>
            </p:cNvPr>
            <p:cNvSpPr txBox="1"/>
            <p:nvPr/>
          </p:nvSpPr>
          <p:spPr>
            <a:xfrm>
              <a:off x="4724400" y="5867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290207-9D03-48C5-B5EA-268C816A587A}"/>
                </a:ext>
              </a:extLst>
            </p:cNvPr>
            <p:cNvSpPr txBox="1"/>
            <p:nvPr/>
          </p:nvSpPr>
          <p:spPr>
            <a:xfrm>
              <a:off x="4724400" y="4343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12A6E2-5FAC-43D1-ABAE-43E344F0F3FD}"/>
                </a:ext>
              </a:extLst>
            </p:cNvPr>
            <p:cNvSpPr txBox="1"/>
            <p:nvPr/>
          </p:nvSpPr>
          <p:spPr>
            <a:xfrm>
              <a:off x="4648200" y="2895600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10%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B7265-C85B-4484-B0D0-8F200FF914BE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521E07-63F0-4020-B3FA-977A459F243E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23156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9D63B78-74D1-4FCF-BAB1-42CF1A50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4" y="355600"/>
            <a:ext cx="8261469" cy="179713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The Honey Bee Health Coalition:</a:t>
            </a:r>
            <a:b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Treatment Information</a:t>
            </a:r>
            <a:br>
              <a:rPr lang="en-US" dirty="0">
                <a:latin typeface="Tw Cen MT" panose="020B0602020104020603" pitchFamily="34" charset="0"/>
              </a:rPr>
            </a:br>
            <a:r>
              <a:rPr lang="en-US" dirty="0">
                <a:latin typeface="Tw Cen MT" panose="020B0602020104020603" pitchFamily="34" charset="0"/>
              </a:rPr>
              <a:t>honeybeehealthcoalition.org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B618BF-BF78-4B74-8CE3-C02B75F43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1" y="2432130"/>
            <a:ext cx="7831776" cy="27186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F37B72-3B78-4A94-9E22-902A1197D7E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951760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71;p16">
            <a:extLst>
              <a:ext uri="{FF2B5EF4-FFF2-40B4-BE49-F238E27FC236}">
                <a16:creationId xmlns:a16="http://schemas.microsoft.com/office/drawing/2014/main" id="{CC450CC3-5210-4A49-924B-DAB452E245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1276" y="1799307"/>
            <a:ext cx="6221444" cy="48074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9D63B78-74D1-4FCF-BAB1-42CF1A50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3" y="299218"/>
            <a:ext cx="8261469" cy="91358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4900" b="1" dirty="0">
                <a:solidFill>
                  <a:schemeClr val="tx2"/>
                </a:solidFill>
                <a:latin typeface="Tw Cen MT" panose="020B0602020104020603" pitchFamily="34" charset="0"/>
              </a:rPr>
              <a:t>The Bee Informed Partnership:</a:t>
            </a:r>
            <a:br>
              <a:rPr lang="en-US" sz="4900" b="1" dirty="0">
                <a:latin typeface="Tw Cen MT" panose="020B0602020104020603" pitchFamily="34" charset="0"/>
              </a:rPr>
            </a:br>
            <a:r>
              <a:rPr lang="en-US" sz="4900" dirty="0">
                <a:latin typeface="Tw Cen MT" panose="020B0602020104020603" pitchFamily="34" charset="0"/>
              </a:rPr>
              <a:t>colony loss survey data</a:t>
            </a:r>
            <a:br>
              <a:rPr lang="en-US" sz="4900" dirty="0">
                <a:latin typeface="Tw Cen MT" panose="020B0602020104020603" pitchFamily="34" charset="0"/>
              </a:rPr>
            </a:br>
            <a:r>
              <a:rPr lang="en-US" sz="4900" dirty="0">
                <a:latin typeface="Tw Cen MT" panose="020B0602020104020603" pitchFamily="34" charset="0"/>
              </a:rPr>
              <a:t>beeinformed.org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16633-D7BA-4844-B2FC-80DED3523021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7266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FDE47B-339F-414F-82C6-AB8DF5FD78A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9"/>
            <a:ext cx="8229600" cy="5786926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51DB6-2DD0-5D4F-ACF1-4250EDCC6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86875" cy="688826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459745-D469-334A-9416-9FD700B592E6}"/>
              </a:ext>
            </a:extLst>
          </p:cNvPr>
          <p:cNvSpPr txBox="1">
            <a:spLocks/>
          </p:cNvSpPr>
          <p:nvPr/>
        </p:nvSpPr>
        <p:spPr>
          <a:xfrm>
            <a:off x="635000" y="1329639"/>
            <a:ext cx="8229600" cy="3658719"/>
          </a:xfrm>
          <a:prstGeom prst="rect">
            <a:avLst/>
          </a:prstGeom>
          <a:solidFill>
            <a:srgbClr val="000000">
              <a:alpha val="65000"/>
            </a:srgb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>
                <a:solidFill>
                  <a:schemeClr val="bg1"/>
                </a:solidFill>
                <a:latin typeface="+mn-lt"/>
                <a:ea typeface="Calibri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ea typeface="Calibri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–"/>
              <a:defRPr>
                <a:solidFill>
                  <a:schemeClr val="bg1"/>
                </a:solidFill>
                <a:latin typeface="+mn-lt"/>
                <a:ea typeface="Calibri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»"/>
              <a:defRPr sz="1600">
                <a:solidFill>
                  <a:schemeClr val="bg1"/>
                </a:solidFill>
                <a:latin typeface="+mn-lt"/>
                <a:ea typeface="Calibri" charset="-128"/>
              </a:defRPr>
            </a:lvl9pPr>
          </a:lstStyle>
          <a:p>
            <a:pPr marL="0" lvl="1" indent="0" algn="ctr">
              <a:buNone/>
            </a:pPr>
            <a:r>
              <a:rPr lang="en-US" sz="44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MSU Michigan Pollinator Initiative contacts:</a:t>
            </a:r>
          </a:p>
          <a:p>
            <a:pPr marL="0" lvl="1" indent="0" algn="ctr">
              <a:buNone/>
            </a:pPr>
            <a:r>
              <a:rPr lang="en-US" sz="12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  </a:t>
            </a:r>
          </a:p>
          <a:p>
            <a:pPr marL="0" lvl="1" indent="0" algn="ctr">
              <a:buNone/>
            </a:pPr>
            <a:r>
              <a:rPr lang="en-US" sz="28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Ana Heck: heckanar@msu.edu, 517-884-7976</a:t>
            </a:r>
          </a:p>
          <a:p>
            <a:pPr marL="0" lvl="1" indent="0" algn="ctr">
              <a:buNone/>
            </a:pPr>
            <a:r>
              <a:rPr lang="en-US" sz="12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  </a:t>
            </a:r>
          </a:p>
          <a:p>
            <a:pPr marL="0" lvl="1" indent="0" algn="ctr">
              <a:buNone/>
            </a:pPr>
            <a:r>
              <a:rPr lang="en-US" sz="28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Meghan </a:t>
            </a:r>
            <a:r>
              <a:rPr lang="en-US" sz="2800" b="1" kern="0" dirty="0" err="1">
                <a:solidFill>
                  <a:srgbClr val="FFFFFF"/>
                </a:solidFill>
                <a:latin typeface="Tw Cen MT" panose="020B0602020104020603" pitchFamily="34" charset="0"/>
              </a:rPr>
              <a:t>Milbrath</a:t>
            </a:r>
            <a:r>
              <a:rPr lang="en-US" sz="28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: mpi@msu.edu, 517-884-9518</a:t>
            </a:r>
          </a:p>
          <a:p>
            <a:pPr marL="0" lvl="1" indent="0" algn="ctr">
              <a:buNone/>
            </a:pPr>
            <a:r>
              <a:rPr lang="en-US" sz="12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 </a:t>
            </a:r>
          </a:p>
          <a:p>
            <a:pPr marL="0" lvl="1" indent="0" algn="ctr">
              <a:buNone/>
            </a:pPr>
            <a:r>
              <a:rPr lang="en-US" sz="2800" b="1" kern="0" dirty="0">
                <a:solidFill>
                  <a:srgbClr val="FFFFFF"/>
                </a:solidFill>
                <a:latin typeface="Tw Cen MT" panose="020B0602020104020603" pitchFamily="34" charset="0"/>
              </a:rPr>
              <a:t>pollinators.msu.edu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9397E-768D-488A-98FF-538B5D2CCEB2}"/>
              </a:ext>
            </a:extLst>
          </p:cNvPr>
          <p:cNvSpPr txBox="1"/>
          <p:nvPr/>
        </p:nvSpPr>
        <p:spPr>
          <a:xfrm>
            <a:off x="8229599" y="6581002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41D4E-2ABE-4A57-9F0C-9D792CC5CF15}"/>
              </a:ext>
            </a:extLst>
          </p:cNvPr>
          <p:cNvSpPr txBox="1"/>
          <p:nvPr/>
        </p:nvSpPr>
        <p:spPr>
          <a:xfrm>
            <a:off x="0" y="6581001"/>
            <a:ext cx="2274849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bg1"/>
                </a:solidFill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E26E7-527E-4DAD-8D45-5457567CCA67}"/>
              </a:ext>
            </a:extLst>
          </p:cNvPr>
          <p:cNvSpPr txBox="1"/>
          <p:nvPr/>
        </p:nvSpPr>
        <p:spPr>
          <a:xfrm>
            <a:off x="8229599" y="6611263"/>
            <a:ext cx="1057275" cy="276999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algn="ctr"/>
            <a:r>
              <a:rPr lang="en-US" sz="1200" dirty="0">
                <a:solidFill>
                  <a:srgbClr val="FFFFFF"/>
                </a:solidFill>
                <a:latin typeface="Tw Cen MT" panose="020B0602020104020603" pitchFamily="34" charset="0"/>
              </a:rPr>
              <a:t>© Ana Heck</a:t>
            </a:r>
            <a:endParaRPr lang="es-NI" sz="1200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267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85" y="171628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85" y="1497191"/>
            <a:ext cx="7848600" cy="47244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Virtually all colonies have or will have mites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A large percentage of colonies will not survive if the mite population exceeds 3%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High varroa populations (mite bombs) often result in virus epidemics that weaken or kill colonies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Some resistant stocks are helpful but temporary fixes are still needed to keep mite populations lower</a:t>
            </a:r>
          </a:p>
          <a:p>
            <a:pPr>
              <a:lnSpc>
                <a:spcPct val="120000"/>
              </a:lnSpc>
            </a:pPr>
            <a:r>
              <a:rPr lang="en-US" sz="2600" dirty="0">
                <a:latin typeface="Tw Cen MT" panose="020B0602020104020603" pitchFamily="34" charset="0"/>
              </a:rPr>
              <a:t>Consult MSU’s keepbeesalive.org for varroa information and resources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9F29A-39BF-43CB-922E-C40DD3C1A640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35C65-3DC1-422F-977E-0AD45DA70FDC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6237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1;p16">
            <a:extLst>
              <a:ext uri="{FF2B5EF4-FFF2-40B4-BE49-F238E27FC236}">
                <a16:creationId xmlns:a16="http://schemas.microsoft.com/office/drawing/2014/main" id="{AEF5295A-55C5-479A-9023-FC17B05EA27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97047" y="335399"/>
            <a:ext cx="2395142" cy="185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FDE3E-3F8C-4255-B537-0F009E5F94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19" y="1560771"/>
            <a:ext cx="2012166" cy="1370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38F270-2D7A-4BB1-8DA1-3CB6A692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49" y="470654"/>
            <a:ext cx="1580282" cy="1580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D91BB-99FF-4E43-A8E2-13A192CA3D27}"/>
              </a:ext>
            </a:extLst>
          </p:cNvPr>
          <p:cNvSpPr txBox="1"/>
          <p:nvPr/>
        </p:nvSpPr>
        <p:spPr>
          <a:xfrm>
            <a:off x="0" y="4767972"/>
            <a:ext cx="91666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w Cen MT" panose="020B0602020104020603" pitchFamily="34" charset="0"/>
              </a:rPr>
              <a:t>This work is supported by a NIFA CARE grant "Mite Check:  A national strategy to reduce honey bee colony loss from the varroa mite“ [grant no. 2017-08680] from the USDA National Institute of Food and Agriculture.</a:t>
            </a:r>
          </a:p>
          <a:p>
            <a:endParaRPr lang="en-US" sz="1600" dirty="0">
              <a:latin typeface="Tw Cen MT" panose="020B0602020104020603" pitchFamily="34" charset="0"/>
            </a:endParaRPr>
          </a:p>
          <a:p>
            <a:r>
              <a:rPr lang="en-US" sz="1600" dirty="0">
                <a:latin typeface="Tw Cen MT" panose="020B0602020104020603" pitchFamily="34" charset="0"/>
              </a:rPr>
              <a:t>Content and graphic design for many slides was supported by an NCR-SARE PDP grant "Training an Influential Network of Farming, Beekeeping and Extension Experts to Promote Bee Health“ [grant no. ENC17-160] from the USDA National Institute of Food and Agriculture.</a:t>
            </a:r>
          </a:p>
          <a:p>
            <a:endParaRPr lang="en-US" sz="1600" dirty="0">
              <a:latin typeface="Tw Cen MT" panose="020B06020201040206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890A9-662E-42F0-8B04-92DABE729D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71" y="3313255"/>
            <a:ext cx="2395141" cy="1072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4C540-B0DA-4215-9772-F33B4089F91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15" y="1498724"/>
            <a:ext cx="2554594" cy="1432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38837-2D9B-45C1-9E6E-8429FA47B9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48" y="3313255"/>
            <a:ext cx="2815771" cy="1072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A73A7-490E-424E-9C52-8FB4428D47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3313255"/>
            <a:ext cx="3203073" cy="1111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3F2A22-DBD9-43D6-BD00-CA430D86D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2" y="378233"/>
            <a:ext cx="1536665" cy="16782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EAF1AF-B7AA-41FB-B4D6-61D6C9C78122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115078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3944" y="505599"/>
            <a:ext cx="8618296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Varroa mite populations have an exponential growth curve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763" y="2099237"/>
            <a:ext cx="34251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Our job as beekeepers is to prevent this population explosion – to keep mites below dangerous levels</a:t>
            </a:r>
          </a:p>
          <a:p>
            <a:endParaRPr lang="en-US" sz="3200" dirty="0">
              <a:latin typeface="Tw Cen MT" panose="020B0602020104020603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Tw Cen MT" panose="020B0602020104020603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7" name="Picture 2" descr="Image result for exponential curve graph">
            <a:extLst>
              <a:ext uri="{FF2B5EF4-FFF2-40B4-BE49-F238E27FC236}">
                <a16:creationId xmlns:a16="http://schemas.microsoft.com/office/drawing/2014/main" id="{EEDF3CE5-3C12-4396-A8A2-928DF04AF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r="16755" b="11002"/>
          <a:stretch/>
        </p:blipFill>
        <p:spPr bwMode="auto">
          <a:xfrm>
            <a:off x="5029200" y="1743305"/>
            <a:ext cx="3810000" cy="35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52A4A8A-41D0-4AFB-8127-A699ABD2C7E3}"/>
              </a:ext>
            </a:extLst>
          </p:cNvPr>
          <p:cNvGrpSpPr/>
          <p:nvPr/>
        </p:nvGrpSpPr>
        <p:grpSpPr>
          <a:xfrm>
            <a:off x="4463534" y="2048105"/>
            <a:ext cx="4385690" cy="3722132"/>
            <a:chOff x="4463534" y="2895600"/>
            <a:chExt cx="4385690" cy="37221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21C51D-BABC-401C-94DA-8E69C0F227BA}"/>
                </a:ext>
              </a:extLst>
            </p:cNvPr>
            <p:cNvSpPr txBox="1"/>
            <p:nvPr/>
          </p:nvSpPr>
          <p:spPr>
            <a:xfrm>
              <a:off x="5317817" y="6248400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Months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31AA34-704F-45AE-BF4A-6EBA828EBDBB}"/>
                </a:ext>
              </a:extLst>
            </p:cNvPr>
            <p:cNvSpPr txBox="1"/>
            <p:nvPr/>
          </p:nvSpPr>
          <p:spPr>
            <a:xfrm rot="16200000">
              <a:off x="3413242" y="4451415"/>
              <a:ext cx="2469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w Cen MT" panose="020B0602020104020603" pitchFamily="34" charset="0"/>
                  <a:cs typeface="Arial" panose="020B0604020202020204" pitchFamily="34" charset="0"/>
                </a:rPr>
                <a:t>Mite Infestation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D696F1-B765-44BF-AFFA-CFDDA5E3A725}"/>
                </a:ext>
              </a:extLst>
            </p:cNvPr>
            <p:cNvSpPr txBox="1"/>
            <p:nvPr/>
          </p:nvSpPr>
          <p:spPr>
            <a:xfrm>
              <a:off x="5344024" y="6047601"/>
              <a:ext cx="350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               1               2       	3              4             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F9AADB-0E04-4C91-9563-CA94B4F48B5E}"/>
                </a:ext>
              </a:extLst>
            </p:cNvPr>
            <p:cNvSpPr txBox="1"/>
            <p:nvPr/>
          </p:nvSpPr>
          <p:spPr>
            <a:xfrm>
              <a:off x="4724400" y="5867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290207-9D03-48C5-B5EA-268C816A587A}"/>
                </a:ext>
              </a:extLst>
            </p:cNvPr>
            <p:cNvSpPr txBox="1"/>
            <p:nvPr/>
          </p:nvSpPr>
          <p:spPr>
            <a:xfrm>
              <a:off x="4724400" y="4343400"/>
              <a:ext cx="373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12A6E2-5FAC-43D1-ABAE-43E344F0F3FD}"/>
                </a:ext>
              </a:extLst>
            </p:cNvPr>
            <p:cNvSpPr txBox="1"/>
            <p:nvPr/>
          </p:nvSpPr>
          <p:spPr>
            <a:xfrm>
              <a:off x="4648200" y="2895600"/>
              <a:ext cx="452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10%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40A7101-47B4-486A-ABB2-6D09E3745260}"/>
              </a:ext>
            </a:extLst>
          </p:cNvPr>
          <p:cNvSpPr/>
          <p:nvPr/>
        </p:nvSpPr>
        <p:spPr>
          <a:xfrm>
            <a:off x="5294105" y="2048105"/>
            <a:ext cx="3221245" cy="2766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53F129-544B-4113-8AF8-9BDFCFCF2E5B}"/>
              </a:ext>
            </a:extLst>
          </p:cNvPr>
          <p:cNvSpPr/>
          <p:nvPr/>
        </p:nvSpPr>
        <p:spPr>
          <a:xfrm>
            <a:off x="6657278" y="4644416"/>
            <a:ext cx="2207312" cy="311570"/>
          </a:xfrm>
          <a:custGeom>
            <a:avLst/>
            <a:gdLst>
              <a:gd name="connsiteX0" fmla="*/ 0 w 2207312"/>
              <a:gd name="connsiteY0" fmla="*/ 195213 h 311570"/>
              <a:gd name="connsiteX1" fmla="*/ 568712 w 2207312"/>
              <a:gd name="connsiteY1" fmla="*/ 16794 h 311570"/>
              <a:gd name="connsiteX2" fmla="*/ 914400 w 2207312"/>
              <a:gd name="connsiteY2" fmla="*/ 39096 h 311570"/>
              <a:gd name="connsiteX3" fmla="*/ 1661532 w 2207312"/>
              <a:gd name="connsiteY3" fmla="*/ 295574 h 311570"/>
              <a:gd name="connsiteX4" fmla="*/ 2152185 w 2207312"/>
              <a:gd name="connsiteY4" fmla="*/ 284423 h 311570"/>
              <a:gd name="connsiteX5" fmla="*/ 2174488 w 2207312"/>
              <a:gd name="connsiteY5" fmla="*/ 284423 h 31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7312" h="311570">
                <a:moveTo>
                  <a:pt x="0" y="195213"/>
                </a:moveTo>
                <a:cubicBezTo>
                  <a:pt x="208156" y="119013"/>
                  <a:pt x="416312" y="42813"/>
                  <a:pt x="568712" y="16794"/>
                </a:cubicBezTo>
                <a:cubicBezTo>
                  <a:pt x="721112" y="-9225"/>
                  <a:pt x="732263" y="-7367"/>
                  <a:pt x="914400" y="39096"/>
                </a:cubicBezTo>
                <a:cubicBezTo>
                  <a:pt x="1096537" y="85559"/>
                  <a:pt x="1455235" y="254686"/>
                  <a:pt x="1661532" y="295574"/>
                </a:cubicBezTo>
                <a:cubicBezTo>
                  <a:pt x="1867829" y="336462"/>
                  <a:pt x="2066692" y="286281"/>
                  <a:pt x="2152185" y="284423"/>
                </a:cubicBezTo>
                <a:cubicBezTo>
                  <a:pt x="2237678" y="282565"/>
                  <a:pt x="2206083" y="283494"/>
                  <a:pt x="2174488" y="284423"/>
                </a:cubicBezTo>
              </a:path>
            </a:pathLst>
          </a:custGeom>
          <a:ln w="57150">
            <a:solidFill>
              <a:srgbClr val="DD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5FBA9B-D823-4FD3-BAED-9CFED531716B}"/>
              </a:ext>
            </a:extLst>
          </p:cNvPr>
          <p:cNvSpPr/>
          <p:nvPr/>
        </p:nvSpPr>
        <p:spPr>
          <a:xfrm>
            <a:off x="0" y="6550605"/>
            <a:ext cx="3189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© 2019 Michigan State University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E04A53-84E3-4083-99AE-73402BBCB855}"/>
              </a:ext>
            </a:extLst>
          </p:cNvPr>
          <p:cNvSpPr/>
          <p:nvPr/>
        </p:nvSpPr>
        <p:spPr>
          <a:xfrm>
            <a:off x="5638800" y="6544293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Tw Cen MT" panose="020B0602020104020603" pitchFamily="34" charset="0"/>
              </a:rPr>
              <a:t>Slide modified from the Honey Bee Health Coalition</a:t>
            </a:r>
          </a:p>
        </p:txBody>
      </p:sp>
    </p:spTree>
    <p:extLst>
      <p:ext uri="{BB962C8B-B14F-4D97-AF65-F5344CB8AC3E}">
        <p14:creationId xmlns:p14="http://schemas.microsoft.com/office/powerpoint/2010/main" val="6338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1987</TotalTime>
  <Words>3941</Words>
  <Application>Microsoft Office PowerPoint</Application>
  <PresentationFormat>On-screen Show (4:3)</PresentationFormat>
  <Paragraphs>535</Paragraphs>
  <Slides>84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Calibri Light</vt:lpstr>
      <vt:lpstr>Tw Cen MT</vt:lpstr>
      <vt:lpstr>Wingdings</vt:lpstr>
      <vt:lpstr>Office Theme</vt:lpstr>
      <vt:lpstr>PowerPoint Presentation</vt:lpstr>
      <vt:lpstr>We lose a high number of  honey bee colonies every year </vt:lpstr>
      <vt:lpstr>If we want to protect our bees, we need to manage the pests</vt:lpstr>
      <vt:lpstr>What is a varroa mite?</vt:lpstr>
      <vt:lpstr>  True or false?    </vt:lpstr>
      <vt:lpstr>True</vt:lpstr>
      <vt:lpstr>Just because your colony will have varroa doesn’t mean that your colony has to die from varroa</vt:lpstr>
      <vt:lpstr>Varroa mite populations have an exponential growth curve </vt:lpstr>
      <vt:lpstr>Varroa mite populations have an exponential growth curve </vt:lpstr>
      <vt:lpstr>PowerPoint Presentation</vt:lpstr>
      <vt:lpstr>Keep bees alive: understand the damage mites can do when left unmanaged</vt:lpstr>
      <vt:lpstr>Varroa spread deadly viruses</vt:lpstr>
      <vt:lpstr>PowerPoint Presentation</vt:lpstr>
      <vt:lpstr>PowerPoint Presentation</vt:lpstr>
      <vt:lpstr>PowerPoint Presentation</vt:lpstr>
      <vt:lpstr>Varroa in Michigan: data from the 2018 Mite-a-thon</vt:lpstr>
      <vt:lpstr>Average winter losses in 2017-2018 by operation size</vt:lpstr>
      <vt:lpstr>We are in an epidemic of varroa mites</vt:lpstr>
      <vt:lpstr>We need to be responsible beekeepers</vt:lpstr>
      <vt:lpstr>In the next slides, we will learn the life cycle of varroa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Mites spread disease and physically injure the bees</vt:lpstr>
      <vt:lpstr>Mite risk is seasonal</vt:lpstr>
      <vt:lpstr>Winter</vt:lpstr>
      <vt:lpstr>Spring</vt:lpstr>
      <vt:lpstr>Summer</vt:lpstr>
      <vt:lpstr>Fall</vt:lpstr>
      <vt:lpstr>Mite risk is seasonal</vt:lpstr>
      <vt:lpstr>Mite populations peak right when winter bees are being formed</vt:lpstr>
      <vt:lpstr>PowerPoint Presentation</vt:lpstr>
      <vt:lpstr>Keep bees alive: monitor mite levels</vt:lpstr>
      <vt:lpstr>PowerPoint Presentation</vt:lpstr>
      <vt:lpstr>PowerPoint Presentation</vt:lpstr>
      <vt:lpstr>To keep our bees safe, we need to know that they are not overwhelmed by parasites  </vt:lpstr>
      <vt:lpstr>Powdered sugar roll test kit </vt:lpstr>
      <vt:lpstr>Which test to use?</vt:lpstr>
      <vt:lpstr>Common sampling mistakes</vt:lpstr>
      <vt:lpstr>Common sampling mistakes</vt:lpstr>
      <vt:lpstr>Observations that won’t tell you your mites per 100 bees:</vt:lpstr>
      <vt:lpstr>Monitor monthly and after you manage for mites</vt:lpstr>
      <vt:lpstr>PowerPoint Presentation</vt:lpstr>
      <vt:lpstr>MiteCheck mobile app</vt:lpstr>
      <vt:lpstr>PowerPoint Presentation</vt:lpstr>
      <vt:lpstr>Sampling and control worksheet: keep track of mite monitoring and management</vt:lpstr>
      <vt:lpstr>Keep bees alive: anticipate seasonal mite growth</vt:lpstr>
      <vt:lpstr>PowerPoint Presentation</vt:lpstr>
      <vt:lpstr>PowerPoint Presentation</vt:lpstr>
      <vt:lpstr>PowerPoint Presentation</vt:lpstr>
      <vt:lpstr>Keep bees alive: help your bees keep mite levels low</vt:lpstr>
      <vt:lpstr>Varroa thresholds</vt:lpstr>
      <vt:lpstr>Factors that may affect mite levels and action thresholds:</vt:lpstr>
      <vt:lpstr>The strategy that you use to manage mites will depend on your risk</vt:lpstr>
      <vt:lpstr>Non-chemical varroa management strategies can be used throughout the season to help keep mite populations from exploding</vt:lpstr>
      <vt:lpstr>In many places, non-chemical strategies are not sufficient to keep mite populations from harming your bees  </vt:lpstr>
      <vt:lpstr>Keep bees alive: know your treatment options</vt:lpstr>
      <vt:lpstr>Varroa treatments</vt:lpstr>
      <vt:lpstr>Varroa keep killing Michigan bees</vt:lpstr>
      <vt:lpstr>PowerPoint Presentation</vt:lpstr>
      <vt:lpstr>PowerPoint Presentation</vt:lpstr>
      <vt:lpstr>PowerPoint Presentation</vt:lpstr>
      <vt:lpstr>If I’m treatment-free, will I select for varroa-resistant bees?</vt:lpstr>
      <vt:lpstr>PowerPoint Presentation</vt:lpstr>
      <vt:lpstr>Keep bees alive: apply treatments correctly</vt:lpstr>
      <vt:lpstr>Treatments</vt:lpstr>
      <vt:lpstr>Honey Bee Health Coalition’s YouTube channel:  how to correctly apply treatments</vt:lpstr>
      <vt:lpstr>Follow the label</vt:lpstr>
      <vt:lpstr>Keep bees alive: be a good beekeeper neighbor!</vt:lpstr>
      <vt:lpstr>While mite densities may vary across colonies, all* colonies in an apiary should be treated at the same time with the same chemical or  non-chemical technique  </vt:lpstr>
      <vt:lpstr>  True</vt:lpstr>
      <vt:lpstr>Keep bees alive: educate yourself about bees and mites</vt:lpstr>
      <vt:lpstr>Michigan Pollinator Initiative</vt:lpstr>
      <vt:lpstr>MSU’s keepbeesalive.org</vt:lpstr>
      <vt:lpstr>MSU’s Michigan Pollinator Initiative on Facebook: @MichiganPollinatorInitiative</vt:lpstr>
      <vt:lpstr>PowerPoint Presentation</vt:lpstr>
      <vt:lpstr>PowerPoint Presentation</vt:lpstr>
      <vt:lpstr>The Honey Bee Health Coalition: Treatment Information honeybeehealthcoalition.org</vt:lpstr>
      <vt:lpstr> The Bee Informed Partnership: colony loss survey data beeinformed.org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Heck, Ana</dc:creator>
  <cp:lastModifiedBy>Heck, Ana</cp:lastModifiedBy>
  <cp:revision>157</cp:revision>
  <cp:lastPrinted>2019-05-30T17:56:06Z</cp:lastPrinted>
  <dcterms:created xsi:type="dcterms:W3CDTF">2019-05-29T18:55:26Z</dcterms:created>
  <dcterms:modified xsi:type="dcterms:W3CDTF">2019-07-29T18:45:18Z</dcterms:modified>
</cp:coreProperties>
</file>