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handoutMasterIdLst>
    <p:handoutMasterId r:id="rId87"/>
  </p:handoutMasterIdLst>
  <p:sldIdLst>
    <p:sldId id="756" r:id="rId2"/>
    <p:sldId id="1167" r:id="rId3"/>
    <p:sldId id="1172" r:id="rId4"/>
    <p:sldId id="327" r:id="rId5"/>
    <p:sldId id="1104" r:id="rId6"/>
    <p:sldId id="313" r:id="rId7"/>
    <p:sldId id="1168" r:id="rId8"/>
    <p:sldId id="1146" r:id="rId9"/>
    <p:sldId id="1173" r:id="rId10"/>
    <p:sldId id="1138" r:id="rId11"/>
    <p:sldId id="1196" r:id="rId12"/>
    <p:sldId id="1178" r:id="rId13"/>
    <p:sldId id="1179" r:id="rId14"/>
    <p:sldId id="1180" r:id="rId15"/>
    <p:sldId id="1181" r:id="rId16"/>
    <p:sldId id="1161" r:id="rId17"/>
    <p:sldId id="856" r:id="rId18"/>
    <p:sldId id="1099" r:id="rId19"/>
    <p:sldId id="1174" r:id="rId20"/>
    <p:sldId id="1080" r:id="rId21"/>
    <p:sldId id="1069" r:id="rId22"/>
    <p:sldId id="1163" r:id="rId23"/>
    <p:sldId id="1082" r:id="rId24"/>
    <p:sldId id="1083" r:id="rId25"/>
    <p:sldId id="1084" r:id="rId26"/>
    <p:sldId id="1139" r:id="rId27"/>
    <p:sldId id="1183" r:id="rId28"/>
    <p:sldId id="1184" r:id="rId29"/>
    <p:sldId id="1185" r:id="rId30"/>
    <p:sldId id="1186" r:id="rId31"/>
    <p:sldId id="1187" r:id="rId32"/>
    <p:sldId id="1194" r:id="rId33"/>
    <p:sldId id="1149" r:id="rId34"/>
    <p:sldId id="1189" r:id="rId35"/>
    <p:sldId id="1122" r:id="rId36"/>
    <p:sldId id="1065" r:id="rId37"/>
    <p:sldId id="1064" r:id="rId38"/>
    <p:sldId id="1176" r:id="rId39"/>
    <p:sldId id="536" r:id="rId40"/>
    <p:sldId id="1170" r:id="rId41"/>
    <p:sldId id="1164" r:id="rId42"/>
    <p:sldId id="1113" r:id="rId43"/>
    <p:sldId id="1169" r:id="rId44"/>
    <p:sldId id="1060" r:id="rId45"/>
    <p:sldId id="970" r:id="rId46"/>
    <p:sldId id="1075" r:id="rId47"/>
    <p:sldId id="1076" r:id="rId48"/>
    <p:sldId id="311" r:id="rId49"/>
    <p:sldId id="1123" r:id="rId50"/>
    <p:sldId id="1063" r:id="rId51"/>
    <p:sldId id="1195" r:id="rId52"/>
    <p:sldId id="988" r:id="rId53"/>
    <p:sldId id="1116" r:id="rId54"/>
    <p:sldId id="1192" r:id="rId55"/>
    <p:sldId id="1193" r:id="rId56"/>
    <p:sldId id="1190" r:id="rId57"/>
    <p:sldId id="1165" r:id="rId58"/>
    <p:sldId id="1191" r:id="rId59"/>
    <p:sldId id="1109" r:id="rId60"/>
    <p:sldId id="874" r:id="rId61"/>
    <p:sldId id="1125" r:id="rId62"/>
    <p:sldId id="307" r:id="rId63"/>
    <p:sldId id="350" r:id="rId64"/>
    <p:sldId id="1171" r:id="rId65"/>
    <p:sldId id="1050" r:id="rId66"/>
    <p:sldId id="1049" r:id="rId67"/>
    <p:sldId id="1112" r:id="rId68"/>
    <p:sldId id="1159" r:id="rId69"/>
    <p:sldId id="1106" r:id="rId70"/>
    <p:sldId id="1062" r:id="rId71"/>
    <p:sldId id="1137" r:id="rId72"/>
    <p:sldId id="276" r:id="rId73"/>
    <p:sldId id="324" r:id="rId74"/>
    <p:sldId id="1150" r:id="rId75"/>
    <p:sldId id="1152" r:id="rId76"/>
    <p:sldId id="1153" r:id="rId77"/>
    <p:sldId id="1156" r:id="rId78"/>
    <p:sldId id="1155" r:id="rId79"/>
    <p:sldId id="1160" r:id="rId80"/>
    <p:sldId id="1151" r:id="rId81"/>
    <p:sldId id="1157" r:id="rId82"/>
    <p:sldId id="586" r:id="rId83"/>
    <p:sldId id="333" r:id="rId84"/>
    <p:sldId id="1135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k, Ana" initials="HA" lastIdx="6" clrIdx="0">
    <p:extLst>
      <p:ext uri="{19B8F6BF-5375-455C-9EA6-DF929625EA0E}">
        <p15:presenceInfo xmlns:p15="http://schemas.microsoft.com/office/powerpoint/2012/main" userId="S::heckanar@msu.edu::bc21f0bc-8c8a-4756-929a-bd5d112db518" providerId="AD"/>
      </p:ext>
    </p:extLst>
  </p:cmAuthor>
  <p:cmAuthor id="2" name="meghan milbrath" initials="mm" lastIdx="5" clrIdx="1">
    <p:extLst>
      <p:ext uri="{19B8F6BF-5375-455C-9EA6-DF929625EA0E}">
        <p15:presenceInfo xmlns:p15="http://schemas.microsoft.com/office/powerpoint/2012/main" userId="df645208085178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0000"/>
    <a:srgbClr val="DD6985"/>
    <a:srgbClr val="DC6682"/>
    <a:srgbClr val="21C5FF"/>
    <a:srgbClr val="D96981"/>
    <a:srgbClr val="3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6" autoAdjust="0"/>
    <p:restoredTop sz="94715" autoAdjust="0"/>
  </p:normalViewPr>
  <p:slideViewPr>
    <p:cSldViewPr snapToGrid="0">
      <p:cViewPr>
        <p:scale>
          <a:sx n="52" d="100"/>
          <a:sy n="52" d="100"/>
        </p:scale>
        <p:origin x="17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294"/>
    </p:cViewPr>
  </p:sorterViewPr>
  <p:notesViewPr>
    <p:cSldViewPr snapToGrid="0">
      <p:cViewPr>
        <p:scale>
          <a:sx n="70" d="100"/>
          <a:sy n="70" d="100"/>
        </p:scale>
        <p:origin x="2318" y="30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D608A-C2D8-4647-9AC9-74A307DCDD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MSU </a:t>
            </a:r>
            <a:r>
              <a:rPr lang="en-US" dirty="0" err="1"/>
              <a:t>MiteCheck</a:t>
            </a:r>
            <a:r>
              <a:rPr lang="en-US" dirty="0"/>
              <a:t> Trainer Field 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4F25C3-3ED9-42F9-AA86-625889C0B8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6/1/2019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02417-E19E-4156-8047-FFAEDC6A88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9CDC5-6850-48CE-ACEE-91524C6277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11BB3-F6F4-46CF-9185-58D470B1E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66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003E9-38DD-4EE8-8858-CCB56403E94A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7B03E-FC46-44A9-ABE8-5A1BB7DB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2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6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9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56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4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3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20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86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C30F-8706-A444-A3D5-470F5E93A39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46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86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7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2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5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8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389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79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06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43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9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07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38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69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7B03E-FC46-44A9-ABE8-5A1BB7DB625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9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34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0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63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2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0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1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5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9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  <a:ea typeface="Arial"/>
              </a:defRPr>
            </a:lvl2pPr>
            <a:lvl3pPr>
              <a:defRPr>
                <a:latin typeface="Tw Cen MT" panose="020B0602020104020603" pitchFamily="34" charset="0"/>
                <a:ea typeface="Arial"/>
              </a:defRPr>
            </a:lvl3pPr>
            <a:lvl4pPr>
              <a:defRPr>
                <a:latin typeface="Tw Cen MT" panose="020B0602020104020603" pitchFamily="34" charset="0"/>
                <a:ea typeface="Arial"/>
              </a:defRPr>
            </a:lvl4pPr>
            <a:lvl5pPr>
              <a:defRPr>
                <a:latin typeface="Tw Cen MT" panose="020B0602020104020603" pitchFamily="34" charset="0"/>
                <a:ea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7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Tw Cen MT" panose="020B0602020104020603" pitchFamily="34" charset="0"/>
              </a:defRPr>
            </a:lvl1pPr>
            <a:lvl2pPr>
              <a:defRPr sz="2800">
                <a:latin typeface="Tw Cen MT" panose="020B0602020104020603" pitchFamily="34" charset="0"/>
              </a:defRPr>
            </a:lvl2pPr>
            <a:lvl3pPr>
              <a:defRPr sz="2400">
                <a:latin typeface="Tw Cen MT" panose="020B0602020104020603" pitchFamily="34" charset="0"/>
              </a:defRPr>
            </a:lvl3pPr>
            <a:lvl4pPr>
              <a:defRPr sz="2000">
                <a:latin typeface="Tw Cen MT" panose="020B0602020104020603" pitchFamily="34" charset="0"/>
              </a:defRPr>
            </a:lvl4pPr>
            <a:lvl5pPr>
              <a:defRPr sz="2000">
                <a:latin typeface="Tw Cen MT" panose="020B06020201040206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0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Tw Cen MT" panose="020B06020201040206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4409-A57A-4075-98E3-2E1942F2EC7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honeybeehealthcoalition.org/varroa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neybeehealthcoalition.org/varroa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varroatoo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varroatoo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lLPZ5KbgU&amp;list=PLQm1WA72K03LSMohfG0Tnc1a9lyinzl3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4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4D9FBE-0AAC-46E7-A30C-16AF5004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428">
            <a:off x="2349756" y="2438265"/>
            <a:ext cx="4549777" cy="472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0C3F9-B1BA-4EBD-BFCD-C48CE5BC7DC2}"/>
              </a:ext>
            </a:extLst>
          </p:cNvPr>
          <p:cNvSpPr txBox="1"/>
          <p:nvPr/>
        </p:nvSpPr>
        <p:spPr>
          <a:xfrm>
            <a:off x="520314" y="364933"/>
            <a:ext cx="8054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6000" b="1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Keep Bees Alive</a:t>
            </a:r>
          </a:p>
          <a:p>
            <a:pPr marL="0"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Information and resources for keeping your bees healthy in the era of varroa</a:t>
            </a:r>
            <a:endParaRPr lang="en-US" sz="4800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F9C4D-8722-41F7-9165-279D034659E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2045D-A839-4799-860D-FAE35926FD3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73072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848" y="821"/>
            <a:ext cx="64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Calibri"/>
              </a:rPr>
              <a:t>Varroa</a:t>
            </a:r>
            <a:r>
              <a:rPr lang="en-US" sz="4000" b="1" dirty="0">
                <a:solidFill>
                  <a:schemeClr val="bg1"/>
                </a:solidFill>
                <a:latin typeface="Calibri"/>
              </a:rPr>
              <a:t> Transmission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848" y="615529"/>
            <a:ext cx="877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Horizontal transmission of mites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48" y="2182856"/>
            <a:ext cx="843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Sick bees with mites and viruses abandon their colony and enter other colonies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Tw Cen MT" panose="020B0602020104020603" pitchFamily="34" charset="0"/>
              </a:rPr>
              <a:t>In areas densely populated with bees and beekeepers, your varroa and virus problems can become everyone’s problem within 1+ mile of you</a:t>
            </a:r>
            <a:endParaRPr lang="en-US" sz="2800" dirty="0">
              <a:latin typeface="Tw Cen MT" panose="020B0602020104020603" pitchFamily="34" charset="0"/>
            </a:endParaRPr>
          </a:p>
          <a:p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0EB4F-8B4D-4B29-930F-D81A8A1E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428">
            <a:off x="6545820" y="4098540"/>
            <a:ext cx="2690120" cy="27945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B62A0-0ED2-4593-8A50-6B7DBE1544B3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C1BC32-330E-4736-8FE6-60720D610AE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6866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understand the damage mites can do when left unmanaged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F11F3-2CCD-4979-B271-2ADAC7BACCC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47374E-15B6-4BE8-8679-BFB2EBA143E0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6805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0677"/>
            <a:ext cx="8488837" cy="127696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spread deadly viruses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4333E-422D-45FE-A31D-8DFFB6D9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903838"/>
            <a:ext cx="2434546" cy="3636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A549F-7BB7-4550-ABA9-26EB862E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11" y="3083073"/>
            <a:ext cx="5160665" cy="34503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5260DC-0261-4A97-A24E-13769668283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E0EA5-58EF-4EC4-BA72-F0122579EBB8}"/>
              </a:ext>
            </a:extLst>
          </p:cNvPr>
          <p:cNvSpPr txBox="1"/>
          <p:nvPr/>
        </p:nvSpPr>
        <p:spPr>
          <a:xfrm>
            <a:off x="7006281" y="6273606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FFF37-AEE7-48FC-9F79-BA5B7AA252AB}"/>
              </a:ext>
            </a:extLst>
          </p:cNvPr>
          <p:cNvSpPr/>
          <p:nvPr/>
        </p:nvSpPr>
        <p:spPr>
          <a:xfrm>
            <a:off x="349588" y="1133805"/>
            <a:ext cx="8794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When mites parasitize pupae, they may spread deformed wing virus</a:t>
            </a:r>
          </a:p>
          <a:p>
            <a:endParaRPr lang="en-US" sz="28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Adult bees may emerge sick and with deformed wings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23FC2-2ABB-4D76-9ED9-9D0AA231D36B}"/>
              </a:ext>
            </a:extLst>
          </p:cNvPr>
          <p:cNvSpPr txBox="1"/>
          <p:nvPr/>
        </p:nvSpPr>
        <p:spPr>
          <a:xfrm>
            <a:off x="1449740" y="6256381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D74FA4-72A7-41E1-9329-5B935BC8C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93" t="10309" r="11093" b="11877"/>
          <a:stretch/>
        </p:blipFill>
        <p:spPr>
          <a:xfrm>
            <a:off x="0" y="0"/>
            <a:ext cx="9144000" cy="6858000"/>
          </a:xfrm>
          <a:solidFill>
            <a:schemeClr val="tx1">
              <a:alpha val="6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B6866-3B2A-419D-8651-CBA9A94B45C4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CE526-B97C-4B37-A342-4CA1FC651C3B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6AC31-1966-492D-A1C7-5854B174EDC4}"/>
              </a:ext>
            </a:extLst>
          </p:cNvPr>
          <p:cNvSpPr txBox="1"/>
          <p:nvPr/>
        </p:nvSpPr>
        <p:spPr>
          <a:xfrm>
            <a:off x="-7641" y="1059536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Very high pathogen loads, associated with high mite levels, prevent brood from developing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CE10B-13CC-4C90-8B78-9A2CD9D42EC8}"/>
              </a:ext>
            </a:extLst>
          </p:cNvPr>
          <p:cNvSpPr txBox="1"/>
          <p:nvPr/>
        </p:nvSpPr>
        <p:spPr>
          <a:xfrm>
            <a:off x="7709636" y="6581000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81.jpg">
            <a:extLst>
              <a:ext uri="{FF2B5EF4-FFF2-40B4-BE49-F238E27FC236}">
                <a16:creationId xmlns:a16="http://schemas.microsoft.com/office/drawing/2014/main" id="{DA829DA7-F75C-45CA-B943-39D9E90100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13132-1584-4689-9056-B156BB1D1BE5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73F68-96E3-4979-A343-32A077B13082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4B4E3-B2C4-4364-8FD9-47776963277E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1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2AA1-8510-4523-B8F7-D696F633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8BD2-EE31-4883-83E9-68BE864A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DF883-5639-4C44-B933-DFC95CA3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BC7D9-2328-4DB2-B956-D5F12411BA09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B3E07-90E7-4134-B1D5-6262B1042358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852BC-75F6-4521-9968-264E76AE9A1D}"/>
              </a:ext>
            </a:extLst>
          </p:cNvPr>
          <p:cNvSpPr txBox="1"/>
          <p:nvPr/>
        </p:nvSpPr>
        <p:spPr>
          <a:xfrm>
            <a:off x="7701995" y="6581000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1" y="2490719"/>
            <a:ext cx="6543034" cy="38632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A73A-F1C4-4A45-BA39-3D9A8361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0" y="1348553"/>
            <a:ext cx="9082217" cy="563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latin typeface="Tw Cen MT" panose="020B0602020104020603" pitchFamily="34" charset="0"/>
              </a:rPr>
              <a:t>This map shows the levels of mites reported during a single week in September from all across the country during a citizen science project</a:t>
            </a:r>
          </a:p>
          <a:p>
            <a:pPr marL="0" indent="0" algn="ctr">
              <a:buNone/>
            </a:pPr>
            <a:r>
              <a:rPr lang="en-US" sz="2400" dirty="0">
                <a:latin typeface="Tw Cen MT" panose="020B0602020104020603" pitchFamily="34" charset="0"/>
              </a:rPr>
              <a:t>yellow= low mite density, purple = high mite density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6D763F-39B1-42AB-96DF-8931C25A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558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in Michigan: data from the 2018 Mite-a-thon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76CBE-034D-4D5C-AECC-4C84D5667078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CC734C-AFE8-4AAB-8AC0-9E940882FB15}"/>
              </a:ext>
            </a:extLst>
          </p:cNvPr>
          <p:cNvSpPr txBox="1">
            <a:spLocks/>
          </p:cNvSpPr>
          <p:nvPr/>
        </p:nvSpPr>
        <p:spPr>
          <a:xfrm>
            <a:off x="708453" y="6460635"/>
            <a:ext cx="8077200" cy="563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Tw Cen MT" panose="020B0602020104020603" pitchFamily="34" charset="0"/>
              </a:rPr>
              <a:t>https://www.pollinator.org/miteathon  </a:t>
            </a:r>
          </a:p>
        </p:txBody>
      </p:sp>
    </p:spTree>
    <p:extLst>
      <p:ext uri="{BB962C8B-B14F-4D97-AF65-F5344CB8AC3E}">
        <p14:creationId xmlns:p14="http://schemas.microsoft.com/office/powerpoint/2010/main" val="403417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59" y="403126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</a:rPr>
              <a:t>Average winter losses in 2017-2018</a:t>
            </a:r>
            <a:br>
              <a:rPr lang="en-US" sz="2800" dirty="0">
                <a:latin typeface="Tw Cen MT" panose="020B0602020104020603" pitchFamily="34" charset="0"/>
              </a:rPr>
            </a:br>
            <a:r>
              <a:rPr lang="en-US" sz="2800" dirty="0">
                <a:latin typeface="Tw Cen MT" panose="020B0602020104020603" pitchFamily="34" charset="0"/>
              </a:rPr>
              <a:t>by operation size</a:t>
            </a:r>
            <a:endParaRPr lang="es-NI" sz="2800" dirty="0">
              <a:latin typeface="Tw Cen MT" panose="020B06020201040206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E4F0A1-AAEB-49B8-9240-1CFC784B99F0}"/>
              </a:ext>
            </a:extLst>
          </p:cNvPr>
          <p:cNvSpPr txBox="1">
            <a:spLocks/>
          </p:cNvSpPr>
          <p:nvPr/>
        </p:nvSpPr>
        <p:spPr>
          <a:xfrm>
            <a:off x="235134" y="293552"/>
            <a:ext cx="8540750" cy="1512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40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Backyard (small-scale) beekeepers lose a greater portion of their colonies than other beekeepers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49FCE-E2DA-44E2-99CF-EE614E307F7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pic>
        <p:nvPicPr>
          <p:cNvPr id="16" name="Google Shape;171;p16">
            <a:extLst>
              <a:ext uri="{FF2B5EF4-FFF2-40B4-BE49-F238E27FC236}">
                <a16:creationId xmlns:a16="http://schemas.microsoft.com/office/drawing/2014/main" id="{E74BD334-2204-4057-8160-C46F8A0C7C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3038" y="4666590"/>
            <a:ext cx="2975848" cy="229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AB4CD3-326D-4820-9E89-645035FC9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" y="1632222"/>
            <a:ext cx="9025884" cy="2530831"/>
          </a:xfrm>
        </p:spPr>
      </p:pic>
    </p:spTree>
    <p:extLst>
      <p:ext uri="{BB962C8B-B14F-4D97-AF65-F5344CB8AC3E}">
        <p14:creationId xmlns:p14="http://schemas.microsoft.com/office/powerpoint/2010/main" val="387408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365126"/>
            <a:ext cx="81940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We are in an epidemic of varroa mites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>
            <a:normAutofit/>
          </a:bodyPr>
          <a:lstStyle/>
          <a:p>
            <a:pPr fontAlgn="base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Varroa lead to high colony losses, especially among small-scale beekeepers</a:t>
            </a:r>
          </a:p>
          <a:p>
            <a:pPr fontAlgn="base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Varroa and pathogens vectored are the driving cause of colony losses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EAC1B-7DC8-4DC1-9AC5-0090AD00DBF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84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03EC-3160-4A16-8F59-578DD3C8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We need to be responsible beekeepers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F373-738F-44DD-B048-E23748685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Tw Cen MT" panose="020B0602020104020603" pitchFamily="34" charset="0"/>
              </a:rPr>
              <a:t>When we lose colonies to varroa, our colonies are lost to a preventable illness – this is not good for our bees</a:t>
            </a:r>
          </a:p>
          <a:p>
            <a:r>
              <a:rPr lang="en-US" dirty="0">
                <a:latin typeface="Tw Cen MT" panose="020B0602020104020603" pitchFamily="34" charset="0"/>
              </a:rPr>
              <a:t>When varroa populations get high, they will spread to other nearby colonies through drift and robbing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This is not good for other bees and beekeepers</a:t>
            </a:r>
          </a:p>
          <a:p>
            <a:r>
              <a:rPr lang="en-US" dirty="0">
                <a:latin typeface="Tw Cen MT" panose="020B0602020104020603" pitchFamily="34" charset="0"/>
              </a:rPr>
              <a:t>We now know that varroa-associated viruses are found in native bees  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This is not good for our native pollinators</a:t>
            </a:r>
          </a:p>
          <a:p>
            <a:endParaRPr lang="en-US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Tw Cen MT" panose="020B0602020104020603" pitchFamily="34" charset="0"/>
              </a:rPr>
              <a:t>We need to make sure that our beekeeping does not harm other bees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2C711A-3B76-4B04-BE44-8E778B3AD21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1321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8AF9FF-D8F2-4919-8B02-F83CF612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428">
            <a:off x="7105364" y="-184401"/>
            <a:ext cx="2395210" cy="24881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5DEB847-2D35-419F-A844-4FD279519F71}"/>
              </a:ext>
            </a:extLst>
          </p:cNvPr>
          <p:cNvSpPr/>
          <p:nvPr/>
        </p:nvSpPr>
        <p:spPr>
          <a:xfrm>
            <a:off x="361976" y="1805143"/>
            <a:ext cx="8039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Honey bee researchers and experts agree that bees are dying because of multiple, interacting factors including poor nutrition, pesticides, and pathogens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While pesticides and poor nutrition can weaken a colony, most of the winter deaths are due to disease spread by varroa mites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1CD6CF-C189-4DE6-B3C7-0DC32C7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76" y="0"/>
            <a:ext cx="8229600" cy="21193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We lose a high number of </a:t>
            </a:r>
            <a:b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honey bee colonies every year 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2EE6E-2DE6-4DAF-80B3-1D617C8CC342}"/>
              </a:ext>
            </a:extLst>
          </p:cNvPr>
          <p:cNvSpPr/>
          <p:nvPr/>
        </p:nvSpPr>
        <p:spPr>
          <a:xfrm>
            <a:off x="0" y="0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</a:t>
            </a:r>
            <a:r>
              <a:rPr lang="en-US" sz="1200" dirty="0" err="1">
                <a:latin typeface="Tw Cen MT" panose="020B0602020104020603" pitchFamily="34" charset="0"/>
              </a:rPr>
              <a:t>niversity</a:t>
            </a:r>
            <a:endParaRPr lang="en-US" sz="1200" dirty="0">
              <a:latin typeface="Tw Cen MT" panose="020B06020201040206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E88595-C740-4346-9386-E287848BE52B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36C37A-4295-4D58-A64E-42BD7A6123AC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7382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5FF7-EB45-4DB0-9B10-1D5ED044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400" y="2522727"/>
            <a:ext cx="4127557" cy="16093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 the next slides, we will learn the life cycle of varroa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D313B-09D8-4CBF-B7B8-1D02396A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23" y="1865881"/>
            <a:ext cx="844298" cy="1313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63EE5-B505-490D-9425-4A84D4F22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233" y="4392718"/>
            <a:ext cx="1908052" cy="1609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38639-2DB6-4166-B1AF-53551772D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573" y="4452673"/>
            <a:ext cx="996698" cy="146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EECC04-8E8B-4807-A6BC-524F7E8E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7" y="1468816"/>
            <a:ext cx="2075692" cy="1670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143C29-DA8D-4F20-BC2E-163E26E0B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6153818" y="1274756"/>
            <a:ext cx="886970" cy="384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742BFD-AC9C-418F-BFC1-509AF8936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7542047" y="4005380"/>
            <a:ext cx="886970" cy="384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5DB89F-4845-45F7-9A05-AF7C1C0F8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3770069" y="5144224"/>
            <a:ext cx="1011366" cy="384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679F3-1EFD-4130-A07F-9041EE797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7008" y="4265391"/>
            <a:ext cx="886970" cy="384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03249F-4ECE-4708-BD7A-0CC70C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2476120" y="1002013"/>
            <a:ext cx="886970" cy="384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E6DBF7-A7D0-42CC-A77D-424E4E8B9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400" y="302859"/>
            <a:ext cx="1182626" cy="1667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F1EED1-9A31-4AFE-B72C-658028FEE92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FFA69D-2317-49B8-9292-AA2FF001D238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73557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99A490C-916B-46E5-AB92-C6DC9CDCEC24}"/>
              </a:ext>
            </a:extLst>
          </p:cNvPr>
          <p:cNvSpPr txBox="1"/>
          <p:nvPr/>
        </p:nvSpPr>
        <p:spPr>
          <a:xfrm>
            <a:off x="261728" y="204902"/>
            <a:ext cx="437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A female enters the cell of a larva just before it is capped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3202-CE39-44F1-BC0C-67CFA52F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14573-4CFD-4D35-A7C2-4247C84DA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C3767-A5C1-485E-AAB3-B29201D28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B1E61-B2DC-4622-B945-F26439C77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D9FE4-4980-4F51-A202-40C79AD8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1F0E3-B126-4FDE-9869-78CA0C9A2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37DAD-C116-4E93-B042-C72BE0205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0FC30-37ED-47ED-B587-8661698DB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48C53-AE26-4A9C-BE35-48A1B00E5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24832F-31CC-4701-97B1-EFCC4B025216}"/>
              </a:ext>
            </a:extLst>
          </p:cNvPr>
          <p:cNvSpPr/>
          <p:nvPr/>
        </p:nvSpPr>
        <p:spPr>
          <a:xfrm>
            <a:off x="6924266" y="65699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C9BED-EDBB-4968-8056-A90B3DD50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379" y="1263594"/>
            <a:ext cx="3279210" cy="4623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E5C54-BF4A-4844-A73E-CAA7A6B6C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C1A9DB-4B42-462E-9F04-26A7179C3D55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531079-06CF-4476-B5DE-332CA12C0065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716004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8D313B-09D8-4CBF-B7B8-1D02396A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8" y="143377"/>
            <a:ext cx="3719977" cy="5788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050620-B62F-4A16-A408-0A65838738FB}"/>
              </a:ext>
            </a:extLst>
          </p:cNvPr>
          <p:cNvSpPr txBox="1"/>
          <p:nvPr/>
        </p:nvSpPr>
        <p:spPr>
          <a:xfrm>
            <a:off x="4460638" y="2983121"/>
            <a:ext cx="44603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Seventy hours after capping, the female mite will lay an egg that will become a male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Every 30 hours she will lay another egg, and these eggs will become females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B7B165-3E5E-46F2-AE26-F9C34B78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608E2-009F-43EB-961F-9E029AB9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E8328-46CF-4364-811B-539EF8EA7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475FFC-17B1-4333-923E-41C5F580B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41A855-E906-4973-9926-D6CA51ECC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4E7BF-F933-4F8B-AF61-59D965A2D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50FC48-FAE1-4549-A45C-249FD21BA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6C8DE6-34D1-423B-A50A-1A94A606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D22576-3F0B-41E5-B3CB-9FB86E7EE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D770D8D-2876-40BC-A5A3-1F4CF676F069}"/>
              </a:ext>
            </a:extLst>
          </p:cNvPr>
          <p:cNvSpPr/>
          <p:nvPr/>
        </p:nvSpPr>
        <p:spPr>
          <a:xfrm>
            <a:off x="8062813" y="819782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9CF432-ECA9-451D-9C1F-3B116B0DF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026818-9852-4FFD-B163-CF733E174205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BBB3F1-BDAF-452F-83B5-F59E55E7BA9A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013982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C63EE5-B505-490D-9425-4A84D4F2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55" y="2306161"/>
            <a:ext cx="4829778" cy="40736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7DD32B-0413-4B35-84B0-7D2885B93236}"/>
              </a:ext>
            </a:extLst>
          </p:cNvPr>
          <p:cNvSpPr txBox="1"/>
          <p:nvPr/>
        </p:nvSpPr>
        <p:spPr>
          <a:xfrm>
            <a:off x="124683" y="89129"/>
            <a:ext cx="5673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When the mites feed on the pupa they transmit viruses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They damage the bees during the most delicate phase of development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D710E2-602C-45F6-91F1-5459513E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163E17-9468-44E9-AABF-56D22925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5AB6C4-CB0B-4BC9-BBB4-CACF6FDD9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5CD60-CE8E-4391-BECB-5DD3CD4D6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E0C89-C3A5-4F05-96BC-AFEBFF6CF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AD682F-631A-470D-B8E0-ED6F19CCA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8C1803-1A9C-4742-B43D-5784C7567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DAFECC-8CC7-449E-A83D-28530692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93409-ED8F-491E-9633-3F020D42C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6B4CB94-C548-438B-A5BC-CD3EC3C476A6}"/>
              </a:ext>
            </a:extLst>
          </p:cNvPr>
          <p:cNvSpPr/>
          <p:nvPr/>
        </p:nvSpPr>
        <p:spPr>
          <a:xfrm>
            <a:off x="7491819" y="1809678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0FAEA4-86D7-4514-9B87-46A335C8B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A244EC-78D5-4D09-A5AE-23787EDAC538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46060D-EFA3-45AB-906A-E9B6B2B7ADA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58631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838639-2DB6-4166-B1AF-53551772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46" y="1658789"/>
            <a:ext cx="2889382" cy="4241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163459-CFB4-4467-B224-5246C3B4FEC7}"/>
              </a:ext>
            </a:extLst>
          </p:cNvPr>
          <p:cNvSpPr txBox="1"/>
          <p:nvPr/>
        </p:nvSpPr>
        <p:spPr>
          <a:xfrm>
            <a:off x="118877" y="99297"/>
            <a:ext cx="28975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When the bee emerges, the original mite emerges, as well as one more daughter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 rest of the mites are not developed enough to survive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E1E87-12C4-49F4-94F4-C0011DE9B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74EEA-A772-4D7F-8560-1A49FCE9C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9B278-2CDF-440D-9853-D8A24001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625F3-3D2A-4CC9-B93C-14160DD5F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C1E03-4593-446E-908D-F45908F86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88B53-E58D-433E-B407-05EDBB92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9F5FD-B975-4144-8D4A-160EA3596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8C3C6-9D2D-48B5-9487-AB9FDEB4D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198BFD-3D9C-40CC-AC35-F0FB2DAB1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5D8B9C9-A6D2-4360-A8B8-A8FAD1DBD5FD}"/>
              </a:ext>
            </a:extLst>
          </p:cNvPr>
          <p:cNvSpPr/>
          <p:nvPr/>
        </p:nvSpPr>
        <p:spPr>
          <a:xfrm>
            <a:off x="6111563" y="1824932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A95146-D6EF-4D69-A3F4-C1649619A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DAAD09-36F8-4233-B1E1-E18B8F948520}"/>
              </a:ext>
            </a:extLst>
          </p:cNvPr>
          <p:cNvSpPr txBox="1"/>
          <p:nvPr/>
        </p:nvSpPr>
        <p:spPr>
          <a:xfrm>
            <a:off x="6310800" y="3319140"/>
            <a:ext cx="2514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In drone cells, two additional mites can emerge with the original female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B56EC3-0784-427F-960F-310E25FE80D2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8D9B5-4539-469B-9967-B4FA7F1EA7A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54313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EECC04-8E8B-4807-A6BC-524F7E8E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24" y="2162905"/>
            <a:ext cx="5142140" cy="41378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F811BF-D319-4D87-BFD8-479B215B5659}"/>
              </a:ext>
            </a:extLst>
          </p:cNvPr>
          <p:cNvSpPr txBox="1"/>
          <p:nvPr/>
        </p:nvSpPr>
        <p:spPr>
          <a:xfrm>
            <a:off x="314380" y="197543"/>
            <a:ext cx="4135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The reproductive females will move to other bees. The can continue to reproduce as long as there is brood in the hive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33D6-A463-48D6-9A86-FB10D541E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BE93D-5E00-4986-87E1-8CC2AD1EB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030A2-BACA-460D-BBF6-8F01AA632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5B957-63DB-4558-9884-BB1C18A3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7A485-548C-4653-BBA8-AADE284D6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D8313-B00B-42DE-AF97-7B5C4648A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A00DC-447D-4537-B165-C55AF62A7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D2156-EAD4-4D0E-B42B-5428422AA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5E77D-C679-4861-8B12-27A3A6156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DA99C22-8030-4079-A738-65F6885440AF}"/>
              </a:ext>
            </a:extLst>
          </p:cNvPr>
          <p:cNvSpPr/>
          <p:nvPr/>
        </p:nvSpPr>
        <p:spPr>
          <a:xfrm>
            <a:off x="5732229" y="816935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CF2C7B-390B-43C8-9CCB-6B4A42031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FCE7A3-6AC1-41B2-89C3-E2822D2292C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772F87-0429-4D15-A1DD-1FF8956FD720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158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0532-D440-43B5-A703-8A65DAA2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Mites spread disease and physically injure the bees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29A78-369E-40E0-AAEC-9D77DCCD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8" y="3139107"/>
            <a:ext cx="3610540" cy="3045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0EFB5-B2B3-4A0A-ADC4-AAED6CCB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30" y="3139107"/>
            <a:ext cx="3784411" cy="304531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F49E2B-8D33-484F-B670-822019A5EFBD}"/>
              </a:ext>
            </a:extLst>
          </p:cNvPr>
          <p:cNvSpPr txBox="1">
            <a:spLocks/>
          </p:cNvSpPr>
          <p:nvPr/>
        </p:nvSpPr>
        <p:spPr>
          <a:xfrm>
            <a:off x="4990076" y="1707325"/>
            <a:ext cx="3864515" cy="143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Mites spread pathogens when they feed on adult bees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18C8B-E689-4B31-B959-7B309FB9E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59" y="1707325"/>
            <a:ext cx="4398121" cy="1431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Mites spread pathogens when they feed on developing honey bee pupae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842FC-D232-45E5-9B5C-040D4C42E78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13F389-B8AD-4B15-93C1-6EFCAA2DE0DF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07923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137811"/>
            <a:ext cx="7469338" cy="502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 risk is seasonal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8" y="1146446"/>
            <a:ext cx="7469336" cy="502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6" y="1129176"/>
            <a:ext cx="7469337" cy="5028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87" y="1132400"/>
            <a:ext cx="7469338" cy="502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6" y="3660498"/>
            <a:ext cx="1676403" cy="258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967" y="3660498"/>
            <a:ext cx="1700787" cy="2648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62" y="3641934"/>
            <a:ext cx="1645923" cy="256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288" y="3664420"/>
            <a:ext cx="1624587" cy="24993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118748-0454-4BB3-98C4-15BEF7BC60A0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0802E8-605E-4F05-ACEF-5E7A096DCA26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844971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100744"/>
            <a:ext cx="5164713" cy="3476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534" y="297924"/>
            <a:ext cx="5164712" cy="79536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A784A6D-376C-C448-9C13-E8D48741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Winter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D6A2B-177C-4971-B386-526211E0F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54" y="4577454"/>
            <a:ext cx="6398803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Varroa don’t reproduce when bees are in cluster, but they feed on the fat bodies of adult bees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9FE20-F758-424F-AB74-9C1446453F0B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6717F-ECF5-49DB-9D32-A8B8C1BBFBA3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0668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265101"/>
            <a:ext cx="5507614" cy="3707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Spring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5080"/>
            <a:ext cx="4981371" cy="77577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5F3D2C-FC49-460C-BA3E-EA8983A3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7" y="5088319"/>
            <a:ext cx="6819216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Varroa that overwintered in the colony begin to reproduce in the first brood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8AF4EA-41CB-4529-8EB5-072065CE1DFB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A4455-5D1D-487F-A2D7-899A22301B9B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8898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B37F-9163-4407-A14D-80FC684F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8" y="23131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we want to protect our bees, we need to manage the pests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E9071-201B-4B24-BC6D-F355DD3D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87" y="2128344"/>
            <a:ext cx="7886700" cy="3779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We often can’t control the pesticide exposure and the poor landscape around our hives</a:t>
            </a:r>
          </a:p>
          <a:p>
            <a:pPr marL="0" indent="0">
              <a:buNone/>
            </a:pPr>
            <a:r>
              <a:rPr lang="en-US" sz="1800" dirty="0">
                <a:latin typeface="Tw Cen MT" panose="020B0602020104020603" pitchFamily="34" charset="0"/>
              </a:rPr>
              <a:t>  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While varroa aren’t the only problem for bees, they are a serious problem that </a:t>
            </a:r>
            <a:r>
              <a:rPr lang="en-US" sz="3200" b="1" dirty="0">
                <a:latin typeface="Tw Cen MT" panose="020B0602020104020603" pitchFamily="34" charset="0"/>
              </a:rPr>
              <a:t>we can control</a:t>
            </a:r>
          </a:p>
          <a:p>
            <a:pPr marL="0" indent="0">
              <a:buNone/>
            </a:pPr>
            <a:r>
              <a:rPr lang="en-US" sz="1800" b="1" dirty="0">
                <a:latin typeface="Tw Cen MT" panose="020B06020201040206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We can control the parasite loads in our hives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5227C-019C-4FC4-A0B7-F453E5DEAA3B}"/>
              </a:ext>
            </a:extLst>
          </p:cNvPr>
          <p:cNvSpPr/>
          <p:nvPr/>
        </p:nvSpPr>
        <p:spPr>
          <a:xfrm>
            <a:off x="0" y="6586264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781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79539"/>
            <a:ext cx="5355213" cy="3604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62" y="181154"/>
            <a:ext cx="5152285" cy="80337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185DF5-DD32-6C47-8B4E-69755564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Summer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AF3F5B-6D24-4EAE-8465-1C1267BED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7" y="5137747"/>
            <a:ext cx="7765532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the summer, there is a lot of brood so the mites reproduce heavily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861D0-E0A1-447A-9F14-EC7A5F246041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82DE5C-8110-41FB-952E-83577C9D4D55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0007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8" y="1356514"/>
            <a:ext cx="4974212" cy="3348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208" y="704335"/>
            <a:ext cx="4595672" cy="70702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63E1D4-2BDB-46EB-93C3-025FD0A2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10" y="4797208"/>
            <a:ext cx="7579413" cy="1477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the fall, the brood rearing slows down as winter bees are made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Since mites levels have been growing all summer, there are a lot of mites to infest these few cells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32B9C-9626-4519-ABF1-92B10DCF1D2D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277F2F-3A5D-49F6-A595-1E957A717BF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8449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063667"/>
            <a:ext cx="7469338" cy="502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 risk is seasonal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8" y="1072302"/>
            <a:ext cx="7469336" cy="502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6" y="1055032"/>
            <a:ext cx="7469337" cy="5028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87" y="1058256"/>
            <a:ext cx="7469338" cy="502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6" y="3586354"/>
            <a:ext cx="1676403" cy="258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967" y="3586354"/>
            <a:ext cx="1700787" cy="2648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62" y="3567790"/>
            <a:ext cx="1645923" cy="256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288" y="3590276"/>
            <a:ext cx="1624587" cy="24993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6118E5-BB23-4AEE-9DDF-A2C68FD1775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DCA269-A2F2-4ED1-BC02-2E9390E5750A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221908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Mite populations peak right when winter bees are being formed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Mites feed on the fat bodies of the bees</a:t>
            </a:r>
          </a:p>
          <a:p>
            <a:r>
              <a:rPr lang="en-US" dirty="0">
                <a:latin typeface="Tw Cen MT" panose="020B0602020104020603" pitchFamily="34" charset="0"/>
              </a:rPr>
              <a:t>The combination of viruses and damage to the bees cause early death to the winter bees</a:t>
            </a:r>
          </a:p>
          <a:p>
            <a:r>
              <a:rPr lang="en-US" dirty="0">
                <a:latin typeface="Tw Cen MT" panose="020B0602020104020603" pitchFamily="34" charset="0"/>
              </a:rPr>
              <a:t>Your colony may look huge in the fall, because it is filled with summer bees</a:t>
            </a:r>
          </a:p>
          <a:p>
            <a:r>
              <a:rPr lang="en-US" dirty="0">
                <a:latin typeface="Tw Cen MT" panose="020B0602020104020603" pitchFamily="34" charset="0"/>
              </a:rPr>
              <a:t>Once summer bees die, the colony may not have enough winter bees to survive the winter</a:t>
            </a:r>
          </a:p>
          <a:p>
            <a:r>
              <a:rPr lang="en-US" dirty="0">
                <a:latin typeface="Tw Cen MT" panose="020B0602020104020603" pitchFamily="34" charset="0"/>
              </a:rPr>
              <a:t>Varroa harm and kill many colonies by feeding on winter bees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8777C-F1A4-4925-A32A-05A7BA7AD3C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6310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te frass Ana Hec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" y="0"/>
            <a:ext cx="91363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A36DA-5201-4032-A56B-98ADE3B49642}"/>
              </a:ext>
            </a:extLst>
          </p:cNvPr>
          <p:cNvSpPr txBox="1"/>
          <p:nvPr/>
        </p:nvSpPr>
        <p:spPr>
          <a:xfrm>
            <a:off x="7641" y="0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Varroa </a:t>
            </a:r>
            <a:r>
              <a:rPr lang="en-US" sz="3200" b="1" dirty="0" err="1">
                <a:solidFill>
                  <a:srgbClr val="FFFFFF"/>
                </a:solidFill>
                <a:latin typeface="Tw Cen MT" panose="020B0602020104020603" pitchFamily="34" charset="0"/>
              </a:rPr>
              <a:t>frass</a:t>
            </a:r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 (excrement) on cell ceilings indicating cells that had mites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A36DA-5201-4032-A56B-98ADE3B49642}"/>
              </a:ext>
            </a:extLst>
          </p:cNvPr>
          <p:cNvSpPr txBox="1"/>
          <p:nvPr/>
        </p:nvSpPr>
        <p:spPr>
          <a:xfrm>
            <a:off x="7641" y="4918842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Would you expect this colony to have enough healthy winter bees to survive a Michigan winter?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D1A6D-D7D4-4FE3-9355-A0A5CDE4D3AD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D751C-391A-4332-9E1B-18D07E69E0FB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13890-E83B-49A9-A222-357444F80D0B}"/>
              </a:ext>
            </a:extLst>
          </p:cNvPr>
          <p:cNvSpPr/>
          <p:nvPr/>
        </p:nvSpPr>
        <p:spPr>
          <a:xfrm>
            <a:off x="4474943" y="1834960"/>
            <a:ext cx="636446" cy="63644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E1F51E-2987-4100-B807-8813712F292D}"/>
              </a:ext>
            </a:extLst>
          </p:cNvPr>
          <p:cNvSpPr/>
          <p:nvPr/>
        </p:nvSpPr>
        <p:spPr>
          <a:xfrm>
            <a:off x="3434166" y="1853548"/>
            <a:ext cx="636446" cy="63644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84EAFD-1481-4728-AFB4-510EF008F653}"/>
              </a:ext>
            </a:extLst>
          </p:cNvPr>
          <p:cNvSpPr/>
          <p:nvPr/>
        </p:nvSpPr>
        <p:spPr>
          <a:xfrm>
            <a:off x="4961879" y="3581978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519048-53CA-494C-AB64-66205F0CA50F}"/>
              </a:ext>
            </a:extLst>
          </p:cNvPr>
          <p:cNvSpPr/>
          <p:nvPr/>
        </p:nvSpPr>
        <p:spPr>
          <a:xfrm>
            <a:off x="4032610" y="4068912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0465CA-690A-4888-B86A-A6B511A7E6D1}"/>
              </a:ext>
            </a:extLst>
          </p:cNvPr>
          <p:cNvSpPr/>
          <p:nvPr/>
        </p:nvSpPr>
        <p:spPr>
          <a:xfrm>
            <a:off x="3218576" y="3567113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06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79998" y="-1257805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3169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monitor mite levels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D3C3C-2F42-4BF1-B1FF-C93213ECD3E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ABD54-53E3-4C9D-BCEB-80D0D339CA61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016387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37889C-31C1-4EF3-B760-1102C70CB4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59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678B5-FC7B-43D1-85A0-9B362FCC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783" y="479054"/>
            <a:ext cx="4779161" cy="308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B327A-7601-4FBA-B217-2140949AF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2" y="3513613"/>
            <a:ext cx="2784803" cy="2179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82581-C0E5-4F09-8B48-060AD62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62" y="479054"/>
            <a:ext cx="2921841" cy="2134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29D04-63B5-4621-B969-F5C7075D6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381" y="4386476"/>
            <a:ext cx="3766098" cy="2197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FAD97C-073A-4D17-99D6-B4484EAEB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783" y="3746142"/>
            <a:ext cx="2554229" cy="26569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496213-2E64-467B-9215-637E6FA4E0DD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3522AC-920D-4CE1-BAAF-5C0D6B86314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66638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997641-F00F-4858-A77F-BEF6203B5AC8}"/>
              </a:ext>
            </a:extLst>
          </p:cNvPr>
          <p:cNvSpPr txBox="1"/>
          <p:nvPr/>
        </p:nvSpPr>
        <p:spPr>
          <a:xfrm>
            <a:off x="639322" y="303087"/>
            <a:ext cx="7083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Visible signs of mites</a:t>
            </a:r>
          </a:p>
        </p:txBody>
      </p:sp>
      <p:pic>
        <p:nvPicPr>
          <p:cNvPr id="4" name="Picture 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D1CCE3CF-E6D0-473B-9611-DFA0F36D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2" y="1433875"/>
            <a:ext cx="1679649" cy="14483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67E685-4E92-44DB-82A7-98A61B385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402" y="1422008"/>
            <a:ext cx="6537399" cy="1967289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700"/>
              </a:spcAft>
              <a:buNone/>
            </a:pPr>
            <a:r>
              <a:rPr lang="en-US" sz="3200" dirty="0">
                <a:latin typeface="Tw Cen MT" panose="020B0602020104020603" pitchFamily="34" charset="0"/>
              </a:rPr>
              <a:t>Varroa are visible to the naked eye, </a:t>
            </a:r>
            <a:r>
              <a:rPr lang="en-US" sz="3200" b="1" dirty="0">
                <a:latin typeface="Tw Cen MT" panose="020B0602020104020603" pitchFamily="34" charset="0"/>
              </a:rPr>
              <a:t>but most mites are on the underside of bee and between segments where they can’t be seen</a:t>
            </a:r>
          </a:p>
          <a:p>
            <a:pPr marL="0" indent="0" fontAlgn="base">
              <a:spcAft>
                <a:spcPts val="700"/>
              </a:spcAft>
              <a:buNone/>
            </a:pPr>
            <a:endParaRPr lang="en-US" sz="3200" dirty="0"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3848EF4-CED8-44D1-81AF-4178DED4E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8" y="3412621"/>
            <a:ext cx="1679649" cy="156512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B8FA5D-028F-4657-B9A5-F02691507A08}"/>
              </a:ext>
            </a:extLst>
          </p:cNvPr>
          <p:cNvSpPr txBox="1">
            <a:spLocks/>
          </p:cNvSpPr>
          <p:nvPr/>
        </p:nvSpPr>
        <p:spPr>
          <a:xfrm>
            <a:off x="2184402" y="3633912"/>
            <a:ext cx="5794375" cy="156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7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If you see mites on adult bees, it is likely that your mite levels are already very high</a:t>
            </a:r>
            <a:endParaRPr lang="en-US" sz="3200" b="1" dirty="0">
              <a:latin typeface="Tw Cen MT" panose="020B0602020104020603" pitchFamily="34" charset="0"/>
            </a:endParaRPr>
          </a:p>
          <a:p>
            <a:pPr marL="0" indent="0" fontAlgn="base">
              <a:spcAft>
                <a:spcPts val="700"/>
              </a:spcAft>
              <a:buFont typeface="Arial" panose="020B0604020202020204" pitchFamily="34" charset="0"/>
              <a:buNone/>
            </a:pPr>
            <a:endParaRPr lang="en-US" sz="3200" dirty="0">
              <a:latin typeface="Tw Cen MT" panose="020B06020201040206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54B11D-9F78-443F-B470-FEFBA1D3A3A6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612C9-8F7B-405A-9FCA-94ACBE2BFA7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8098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3ED7-D28C-409E-8AE1-936CCEF7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To keep our bees safe, we need to know that they are not overwhelmed by parasites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30AA-5E0B-459F-B9EE-8D5D1B1E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We need to use a method that provides a result in 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“mites per 100 bees” or “percent infestation”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Powdered sugar roll tests and alcohol wash tests tell you your mite level per 100 bees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956F0-EA14-43D6-8839-9EC51DAE51F0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E05DB-F696-4029-8D65-6D64AB56DF25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42660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261" y="5637877"/>
            <a:ext cx="3450535" cy="144429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Powdered sugar roll test kit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6" y="1218510"/>
            <a:ext cx="3104107" cy="424256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AF91CC2-BB7D-E34C-998B-99E03A986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6254" y="1027529"/>
            <a:ext cx="3189531" cy="45360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3AD6EC-19A5-486E-BED9-845ECBB21FA8}"/>
              </a:ext>
            </a:extLst>
          </p:cNvPr>
          <p:cNvSpPr txBox="1">
            <a:spLocks/>
          </p:cNvSpPr>
          <p:nvPr/>
        </p:nvSpPr>
        <p:spPr>
          <a:xfrm>
            <a:off x="4237747" y="5300414"/>
            <a:ext cx="4364935" cy="1444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Alcohol wash test kit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E86046-F8FA-4A59-9074-C33F789ECB5B}"/>
              </a:ext>
            </a:extLst>
          </p:cNvPr>
          <p:cNvSpPr txBox="1">
            <a:spLocks/>
          </p:cNvSpPr>
          <p:nvPr/>
        </p:nvSpPr>
        <p:spPr>
          <a:xfrm>
            <a:off x="207065" y="259259"/>
            <a:ext cx="8729870" cy="722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You can purchase or make your own mite test kit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A2AF7-81F6-4691-9DBA-483C2BD412D8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933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62" y="46815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What is a varroa mite?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3362" y="132636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Tw Cen MT" panose="020B0602020104020603" pitchFamily="34" charset="0"/>
                <a:cs typeface="Arial" panose="020B0604020202020204" pitchFamily="34" charset="0"/>
              </a:rPr>
              <a:t>Scientific name </a:t>
            </a: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i="1" dirty="0">
                <a:latin typeface="Tw Cen MT" panose="020B0602020104020603" pitchFamily="34" charset="0"/>
                <a:cs typeface="Arial" panose="020B0604020202020204" pitchFamily="34" charset="0"/>
              </a:rPr>
              <a:t>Varroa destructor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Originally a pest of Asian honey bee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Introduced to United States in 1987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In all beekeeping countries except Australia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Parasitizes pupa and adult bees 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Vector for multiple viruses</a:t>
            </a:r>
          </a:p>
          <a:p>
            <a:pPr lvl="1"/>
            <a:endParaRPr lang="en-US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83569-9ED4-4FC1-B008-0A430EBFA1A0}"/>
              </a:ext>
            </a:extLst>
          </p:cNvPr>
          <p:cNvSpPr/>
          <p:nvPr/>
        </p:nvSpPr>
        <p:spPr>
          <a:xfrm>
            <a:off x="0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1E93D4-A5DB-4AF1-81ED-407DB3AB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t="24066" r="23117" b="31057"/>
          <a:stretch/>
        </p:blipFill>
        <p:spPr>
          <a:xfrm rot="5400000">
            <a:off x="3306674" y="4880489"/>
            <a:ext cx="1755178" cy="21062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26703" y="5207883"/>
            <a:ext cx="711121" cy="66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90012C-D0C4-421F-A2DD-3C2C3C166653}"/>
              </a:ext>
            </a:extLst>
          </p:cNvPr>
          <p:cNvSpPr/>
          <p:nvPr/>
        </p:nvSpPr>
        <p:spPr>
          <a:xfrm>
            <a:off x="4304370" y="5359759"/>
            <a:ext cx="711121" cy="66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3B5A7-E7E6-474B-832D-75318C09BC56}"/>
              </a:ext>
            </a:extLst>
          </p:cNvPr>
          <p:cNvSpPr txBox="1"/>
          <p:nvPr/>
        </p:nvSpPr>
        <p:spPr>
          <a:xfrm>
            <a:off x="3768811" y="6544293"/>
            <a:ext cx="1472727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80EC3-52EB-4789-A4A8-831811584781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272379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163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Which test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0108"/>
            <a:ext cx="7886700" cy="3437751"/>
          </a:xfrm>
        </p:spPr>
        <p:txBody>
          <a:bodyPr>
            <a:no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The alcohol wash test may be slightly more accurate than the powdered sugar roll test, but they are close enough</a:t>
            </a:r>
          </a:p>
          <a:p>
            <a:r>
              <a:rPr lang="en-US" dirty="0">
                <a:latin typeface="Tw Cen MT" panose="020B0602020104020603" pitchFamily="34" charset="0"/>
              </a:rPr>
              <a:t>Both the alcohol wash and sugar roll can be used, and give you a result in mites/ bees</a:t>
            </a:r>
          </a:p>
          <a:p>
            <a:r>
              <a:rPr lang="en-US" dirty="0">
                <a:latin typeface="Tw Cen MT" panose="020B0602020104020603" pitchFamily="34" charset="0"/>
              </a:rPr>
              <a:t>Powdered sugar roll tests are good for beekeepers who can’t stand to watch their bees die</a:t>
            </a:r>
          </a:p>
          <a:p>
            <a:r>
              <a:rPr lang="en-US" dirty="0">
                <a:latin typeface="Tw Cen MT" panose="020B0602020104020603" pitchFamily="34" charset="0"/>
              </a:rPr>
              <a:t>The Honey Bee Health Coalition and the UMN Bee Lab have different instructions on how to sample for mites using a powdered sugar roll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It is fine to use either method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83EFE3-7B44-4D17-84C0-58F895457AE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924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Common sampling mistakes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collecting enough bees in the sample jar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monitoring often enough (at least once per month)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monitoring late enough in the beekeeping season 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shaking sample jar hard enough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0F05A-E6E1-4565-8875-1AD1CF47B20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876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Common sampling mistakes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fontAlgn="base">
              <a:spcAft>
                <a:spcPts val="700"/>
              </a:spcAft>
              <a:buNone/>
            </a:pPr>
            <a:r>
              <a:rPr lang="en-US" sz="3600" dirty="0">
                <a:latin typeface="Tw Cen MT" panose="020B0602020104020603" pitchFamily="34" charset="0"/>
              </a:rPr>
              <a:t>In a powdered sugar roll: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Bees get sticky/wet (from the sample jar being left in the sun or from a nectar flow)</a:t>
            </a:r>
          </a:p>
          <a:p>
            <a:pPr lvl="1"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If bees are sticky/wet, the test failed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Not letting bees rest for long enough (2 minutes) before shaking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Using old/exposed powdered sugar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BD7F1-5AB9-4C30-AE63-510DFE42552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994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Observations that won’t tell you your mites per 100 bees: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Sticky boards</a:t>
            </a:r>
            <a:endParaRPr lang="en-US" dirty="0">
              <a:latin typeface="Tw Cen MT" panose="020B0602020104020603" pitchFamily="34" charset="0"/>
            </a:endParaRP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Looking for mites on bees</a:t>
            </a:r>
          </a:p>
          <a:p>
            <a:pPr lvl="1"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Remember, most mites are on the undersides of bees where they can’t be seen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Looking in drone brood for mites</a:t>
            </a:r>
          </a:p>
          <a:p>
            <a:pPr fontAlgn="base">
              <a:spcAft>
                <a:spcPts val="700"/>
              </a:spcAft>
            </a:pPr>
            <a:endParaRPr lang="en-US" sz="3600" dirty="0">
              <a:latin typeface="Tw Cen MT" panose="020B0602020104020603" pitchFamily="34" charset="0"/>
            </a:endParaRPr>
          </a:p>
          <a:p>
            <a:pPr marL="0" indent="0" fontAlgn="base">
              <a:spcAft>
                <a:spcPts val="700"/>
              </a:spcAft>
              <a:buNone/>
            </a:pPr>
            <a:r>
              <a:rPr lang="en-US" sz="3600" b="1" dirty="0">
                <a:latin typeface="Tw Cen MT" panose="020B0602020104020603" pitchFamily="34" charset="0"/>
              </a:rPr>
              <a:t>If you see mites, do a mite test!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70722-0856-4B3E-BEC5-B8959CF2EE4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7434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91" y="547849"/>
            <a:ext cx="8229600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Monitor monthly and after you manage for mites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A8322-FE1C-4F9F-836A-F2CE7D2B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63" y="3576877"/>
            <a:ext cx="7682299" cy="251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45E24-0062-4A89-B3A4-E9947566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91" y="1470991"/>
            <a:ext cx="7683945" cy="3906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11EFD9-5FC7-424F-AE23-85F8697045FE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751414-439D-417B-A992-47736233219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827939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77" t="8443" r="9461" b="5404"/>
          <a:stretch/>
        </p:blipFill>
        <p:spPr>
          <a:xfrm>
            <a:off x="611848" y="2014981"/>
            <a:ext cx="7920304" cy="4535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134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University of Minnesota Bee Lab YouTube channel:</a:t>
            </a:r>
          </a:p>
          <a:p>
            <a:pPr algn="ctr"/>
            <a:r>
              <a:rPr lang="en-US" sz="4400" dirty="0">
                <a:latin typeface="Tw Cen MT" panose="020B0602020104020603" pitchFamily="34" charset="0"/>
              </a:rPr>
              <a:t>how to do a powdered sugar roll test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CE670-48B9-4A80-B64D-DDE753920E2D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51108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body" idx="1"/>
          </p:nvPr>
        </p:nvSpPr>
        <p:spPr>
          <a:xfrm>
            <a:off x="282808" y="1425454"/>
            <a:ext cx="3006088" cy="314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ts val="2590"/>
              <a:buNone/>
            </a:pPr>
            <a:endParaRPr dirty="0">
              <a:latin typeface="Tw Cen MT" panose="020B0602020104020603" pitchFamily="34" charset="0"/>
            </a:endParaRP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dirty="0">
                <a:latin typeface="Tw Cen MT" panose="020B0602020104020603" pitchFamily="34" charset="0"/>
              </a:rPr>
              <a:t>Tutorials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dirty="0">
                <a:latin typeface="Tw Cen MT" panose="020B0602020104020603" pitchFamily="34" charset="0"/>
              </a:rPr>
              <a:t>Easily report your mite counts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dirty="0">
                <a:latin typeface="Tw Cen MT" panose="020B0602020104020603" pitchFamily="34" charset="0"/>
              </a:rPr>
              <a:t>A shake trainer! 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endParaRPr dirty="0">
              <a:latin typeface="Tw Cen MT" panose="020B0602020104020603" pitchFamily="34" charset="0"/>
            </a:endParaRPr>
          </a:p>
          <a:p>
            <a:pPr marL="171450" indent="-48101">
              <a:lnSpc>
                <a:spcPct val="80000"/>
              </a:lnSpc>
              <a:buSzPts val="2590"/>
              <a:buNone/>
            </a:pPr>
            <a:endParaRPr sz="1943" dirty="0">
              <a:latin typeface="Tw Cen MT" panose="020B06020201040206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D0B08C-9EDE-8F45-95E6-58FED923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677" y="248206"/>
            <a:ext cx="6320338" cy="99417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tx2"/>
                </a:solidFill>
                <a:latin typeface="Tw Cen MT" panose="020B0602020104020603" pitchFamily="34" charset="0"/>
              </a:rPr>
              <a:t>MiteCheck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 mobile app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931943EC-3598-8D4C-9E08-FB4FD918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0" y="248206"/>
            <a:ext cx="1338452" cy="13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904ED1-A2F1-E44D-9B59-2C966EC96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21" y="5377182"/>
            <a:ext cx="2714740" cy="805108"/>
          </a:xfrm>
          <a:prstGeom prst="rect">
            <a:avLst/>
          </a:prstGeom>
        </p:spPr>
      </p:pic>
      <p:pic>
        <p:nvPicPr>
          <p:cNvPr id="21" name="Google Shape;84;p13">
            <a:extLst>
              <a:ext uri="{FF2B5EF4-FFF2-40B4-BE49-F238E27FC236}">
                <a16:creationId xmlns:a16="http://schemas.microsoft.com/office/drawing/2014/main" id="{F00738A7-1C05-DF49-A28E-0FA01BA824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5479" y="1280318"/>
            <a:ext cx="5187541" cy="518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9;p13">
            <a:extLst>
              <a:ext uri="{FF2B5EF4-FFF2-40B4-BE49-F238E27FC236}">
                <a16:creationId xmlns:a16="http://schemas.microsoft.com/office/drawing/2014/main" id="{4F4D6275-D919-7048-9591-0DCD6E44B8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1677" y="1284229"/>
            <a:ext cx="5221569" cy="522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0;p13">
            <a:extLst>
              <a:ext uri="{FF2B5EF4-FFF2-40B4-BE49-F238E27FC236}">
                <a16:creationId xmlns:a16="http://schemas.microsoft.com/office/drawing/2014/main" id="{76187F3B-D0B9-0640-86DB-06E03BBC84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6011" y="1263304"/>
            <a:ext cx="5221568" cy="52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0A7307-DFED-B54E-AF53-DEB8A16FD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21" y="4354464"/>
            <a:ext cx="2726291" cy="805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B715CA-7967-4ED1-93ED-F26DCC104DB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534892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219"/>
            <a:ext cx="9149900" cy="57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79" y="3765267"/>
            <a:ext cx="1673241" cy="2045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FFB44-E593-4FA4-B678-10429E04AD76}"/>
              </a:ext>
            </a:extLst>
          </p:cNvPr>
          <p:cNvSpPr txBox="1"/>
          <p:nvPr/>
        </p:nvSpPr>
        <p:spPr>
          <a:xfrm>
            <a:off x="0" y="0"/>
            <a:ext cx="9144000" cy="1523494"/>
          </a:xfrm>
          <a:prstGeom prst="rect">
            <a:avLst/>
          </a:prstGeom>
          <a:solidFill>
            <a:srgbClr val="B5D0D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latin typeface="Tw Cen MT" panose="020B0602020104020603" pitchFamily="34" charset="0"/>
              </a:rPr>
              <a:t>  </a:t>
            </a:r>
          </a:p>
          <a:p>
            <a:pPr algn="ctr"/>
            <a:r>
              <a:rPr lang="en-US" sz="4400" dirty="0">
                <a:latin typeface="Tw Cen MT" panose="020B0602020104020603" pitchFamily="34" charset="0"/>
              </a:rPr>
              <a:t>Report your mites to </a:t>
            </a:r>
            <a:r>
              <a:rPr lang="en-US" sz="4400" b="1" dirty="0">
                <a:latin typeface="Tw Cen MT" panose="020B0602020104020603" pitchFamily="34" charset="0"/>
              </a:rPr>
              <a:t>mitecheck.com</a:t>
            </a:r>
          </a:p>
          <a:p>
            <a:pPr algn="ctr"/>
            <a:endParaRPr lang="en-US" sz="4400" b="1" dirty="0">
              <a:latin typeface="Tw Cen MT" panose="020B0602020104020603" pitchFamily="34" charset="0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0C6607-1AF1-4600-9E7A-539F496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243" y="1858494"/>
            <a:ext cx="1446550" cy="1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8E7444-CC03-4FEB-9516-11956750603D}"/>
              </a:ext>
            </a:extLst>
          </p:cNvPr>
          <p:cNvSpPr txBox="1"/>
          <p:nvPr/>
        </p:nvSpPr>
        <p:spPr>
          <a:xfrm>
            <a:off x="1447995" y="842831"/>
            <a:ext cx="6248009" cy="1015663"/>
          </a:xfrm>
          <a:prstGeom prst="rect">
            <a:avLst/>
          </a:prstGeom>
          <a:solidFill>
            <a:srgbClr val="B5D0D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313539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2000" dirty="0">
                <a:solidFill>
                  <a:srgbClr val="313539"/>
                </a:solidFill>
                <a:latin typeface="Tw Cen MT" panose="020B0602020104020603" pitchFamily="34" charset="0"/>
              </a:rPr>
              <a:t>Highest Mite Count Reported Per County</a:t>
            </a:r>
          </a:p>
          <a:p>
            <a:pPr algn="ctr"/>
            <a:r>
              <a:rPr lang="en-US" sz="2000" dirty="0">
                <a:solidFill>
                  <a:srgbClr val="313539"/>
                </a:solidFill>
                <a:latin typeface="Tw Cen MT" panose="020B0602020104020603" pitchFamily="34" charset="0"/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41446-3B4C-4ABF-958B-C291B2D100F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5997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6587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Sampling and control worksheet: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3600" dirty="0"/>
              <a:t>keep track of mite monitoring and management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4" r="172" b="42502"/>
          <a:stretch/>
        </p:blipFill>
        <p:spPr bwMode="auto">
          <a:xfrm>
            <a:off x="476436" y="1888384"/>
            <a:ext cx="8191128" cy="3400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4980" y="5556131"/>
            <a:ext cx="6395020" cy="800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Download the Excel Spreadsheet:</a:t>
            </a:r>
          </a:p>
          <a:p>
            <a:r>
              <a:rPr lang="en-US" sz="2800" dirty="0">
                <a:hlinkClick r:id="rId4"/>
              </a:rPr>
              <a:t>www.honeybeehealthcoalition.org/varroa</a:t>
            </a:r>
            <a:r>
              <a:rPr lang="en-US" sz="28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8A910-6A79-419F-80AA-0487F64EC91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6E02FC-82D5-464B-A73C-1C3379FB4F11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4109035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6286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anticipate seasonal mite growth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CFA51-89DA-4385-AE1F-55766990D9BA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B2213-58D0-477B-BC93-B049FC439FBC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35901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966"/>
            <a:ext cx="8229600" cy="1143000"/>
          </a:xfrm>
        </p:spPr>
        <p:txBody>
          <a:bodyPr>
            <a:noAutofit/>
          </a:bodyPr>
          <a:lstStyle/>
          <a:p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True or </a:t>
            </a:r>
            <a:r>
              <a:rPr lang="en-US" b="1" dirty="0">
                <a:solidFill>
                  <a:schemeClr val="tx2"/>
                </a:solidFill>
                <a:cs typeface="Arial" panose="020B0604020202020204" pitchFamily="34" charset="0"/>
              </a:rPr>
              <a:t>f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alse?  </a:t>
            </a:r>
            <a:br>
              <a:rPr lang="en-US" b="1" dirty="0">
                <a:latin typeface="Tw Cen MT" panose="020B0602020104020603" pitchFamily="34" charset="0"/>
                <a:cs typeface="Arial" panose="020B0604020202020204" pitchFamily="34" charset="0"/>
              </a:rPr>
            </a:br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endParaRPr lang="en-US" sz="6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" y="220980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Every honey bee colony in the continental United States and Canada either has Varroa mites today or will have them within several months.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C84E0-8295-4374-94E1-EDFD84586353}"/>
              </a:ext>
            </a:extLst>
          </p:cNvPr>
          <p:cNvSpPr/>
          <p:nvPr/>
        </p:nvSpPr>
        <p:spPr>
          <a:xfrm>
            <a:off x="0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FEE8E4-6018-44F8-95A3-E0D462B6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09398"/>
            <a:ext cx="6544836" cy="538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98C9B-E62D-4884-9404-0EE04EE18954}"/>
              </a:ext>
            </a:extLst>
          </p:cNvPr>
          <p:cNvSpPr txBox="1"/>
          <p:nvPr/>
        </p:nvSpPr>
        <p:spPr>
          <a:xfrm>
            <a:off x="372188" y="665879"/>
            <a:ext cx="720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Autumn mite spike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E02CC-AD5E-49B3-BEB7-D64E737FF271}"/>
              </a:ext>
            </a:extLst>
          </p:cNvPr>
          <p:cNvSpPr txBox="1"/>
          <p:nvPr/>
        </p:nvSpPr>
        <p:spPr>
          <a:xfrm>
            <a:off x="372188" y="5505844"/>
            <a:ext cx="803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800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Results from a powdered sugar roll test:</a:t>
            </a:r>
          </a:p>
          <a:p>
            <a:pPr marL="0" algn="ctr"/>
            <a:r>
              <a:rPr lang="en-US" sz="2800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VERY HIGH mite level!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2F923-6955-48DB-A205-5E01FF40C40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36A1FE-8CDF-4669-BFBE-062CE0E9B6F1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478174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410" y="1698274"/>
            <a:ext cx="81183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</a:rPr>
              <a:t>In the next slide, we will show you an example of high mite levels in autumn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Eight colonies were monitored for mites monthly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Mite levels (mites per 100 bees) samples were analyzed by the Bee Informed Partnership as part of the Sentinel Apiary program (alcohol/saline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Yard located in </a:t>
            </a:r>
            <a:r>
              <a:rPr lang="en-US" sz="2800" dirty="0" err="1">
                <a:latin typeface="Tw Cen MT" panose="020B0602020104020603" pitchFamily="34" charset="0"/>
              </a:rPr>
              <a:t>Minnetrista</a:t>
            </a:r>
            <a:r>
              <a:rPr lang="en-US" sz="2800" dirty="0">
                <a:latin typeface="Tw Cen MT" panose="020B0602020104020603" pitchFamily="34" charset="0"/>
              </a:rPr>
              <a:t>, Minnesota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All colonies were package colonies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All colonies were treated with Formic Pro in August and an oxalic acid dribble in November</a:t>
            </a:r>
          </a:p>
          <a:p>
            <a:r>
              <a:rPr lang="en-US" sz="2800" b="1" dirty="0">
                <a:latin typeface="Tw Cen MT" panose="020B0602020104020603" pitchFamily="34" charset="0"/>
              </a:rPr>
              <a:t>Are you ready to see the mite numbers?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CB82E7-6243-4058-BDAE-7969ADEB9927}"/>
              </a:ext>
            </a:extLst>
          </p:cNvPr>
          <p:cNvSpPr txBox="1">
            <a:spLocks/>
          </p:cNvSpPr>
          <p:nvPr/>
        </p:nvSpPr>
        <p:spPr>
          <a:xfrm>
            <a:off x="457200" y="22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Did you sample through the end of the beekeeping season?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74AE0-B36C-4C4A-8672-B2D1C1BB0BB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051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952342F-EBA4-484C-A618-714762AF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7" y="2064895"/>
            <a:ext cx="8775965" cy="3048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149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w Cen MT" panose="020B06020201040206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</a:rPr>
              <a:t>All colonies were treated with Formic Pro in August and an oxalic acid dribble in November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FA2F6B-9F4B-3143-8FC8-DF7F8059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57" y="1142915"/>
            <a:ext cx="722243" cy="7610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CB82E7-6243-4058-BDAE-7969ADEB9927}"/>
              </a:ext>
            </a:extLst>
          </p:cNvPr>
          <p:cNvSpPr txBox="1">
            <a:spLocks/>
          </p:cNvSpPr>
          <p:nvPr/>
        </p:nvSpPr>
        <p:spPr>
          <a:xfrm>
            <a:off x="457200" y="22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Did you sample through the end of the beekeeping season?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2FC3-7E48-4C12-97F5-FD3EE6901421}"/>
              </a:ext>
            </a:extLst>
          </p:cNvPr>
          <p:cNvSpPr txBox="1"/>
          <p:nvPr/>
        </p:nvSpPr>
        <p:spPr>
          <a:xfrm>
            <a:off x="685798" y="1440649"/>
            <a:ext cx="494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 Cen MT" panose="020B0602020104020603" pitchFamily="34" charset="0"/>
              </a:rPr>
              <a:t>Varroa per 100 bees (2018):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74AE0-B36C-4C4A-8672-B2D1C1BB0BB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512480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help your bees keep mite levels 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5A1A5-6C74-40CA-8DD5-60682E1CF95E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5024B-62AB-4475-80AC-2447F415005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570097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thresholds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0274" y="6169739"/>
            <a:ext cx="652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w Cen MT" panose="020B0602020104020603" pitchFamily="34" charset="0"/>
              </a:rPr>
              <a:t>Post treatment sample percentage should be &lt; 3%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5181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w Cen MT" panose="020B0602020104020603" pitchFamily="34" charset="0"/>
              </a:rPr>
              <a:t>Acceptable</a:t>
            </a:r>
            <a:r>
              <a:rPr lang="en-US" sz="2000" i="1" dirty="0">
                <a:latin typeface="Tw Cen MT" panose="020B0602020104020603" pitchFamily="34" charset="0"/>
              </a:rPr>
              <a:t>: Current mite populations are not an immediate threat.</a:t>
            </a:r>
          </a:p>
          <a:p>
            <a:r>
              <a:rPr lang="en-US" sz="2000" b="1" i="1" dirty="0">
                <a:latin typeface="Tw Cen MT" panose="020B0602020104020603" pitchFamily="34" charset="0"/>
              </a:rPr>
              <a:t>Danger</a:t>
            </a:r>
            <a:r>
              <a:rPr lang="en-US" sz="2000" i="1" dirty="0">
                <a:latin typeface="Tw Cen MT" panose="020B0602020104020603" pitchFamily="34" charset="0"/>
              </a:rPr>
              <a:t>: Colony loss is likely unless the beekeeper controls varroa immediately.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9045B3-5D89-4390-BB0B-D5B9BD7C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59961"/>
            <a:ext cx="8763000" cy="3021724"/>
          </a:xfrm>
          <a:prstGeom prst="rect">
            <a:avLst/>
          </a:prstGeom>
        </p:spPr>
      </p:pic>
      <p:sp>
        <p:nvSpPr>
          <p:cNvPr id="14" name="Rounded Rectangle 4"/>
          <p:cNvSpPr/>
          <p:nvPr/>
        </p:nvSpPr>
        <p:spPr>
          <a:xfrm>
            <a:off x="6781800" y="1907628"/>
            <a:ext cx="1981200" cy="3048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B70AE1-1E65-4625-AE4C-3924A856372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C3C5C-17CD-4BAD-A531-D1216C25FD92}"/>
              </a:ext>
            </a:extLst>
          </p:cNvPr>
          <p:cNvSpPr/>
          <p:nvPr/>
        </p:nvSpPr>
        <p:spPr>
          <a:xfrm>
            <a:off x="5638800" y="6524794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39182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8219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Factors that may affect mite levels and action thresholds: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4750"/>
            <a:ext cx="8229600" cy="4735982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Time of year and colony growth phase</a:t>
            </a:r>
          </a:p>
          <a:p>
            <a:r>
              <a:rPr lang="en-US" dirty="0">
                <a:latin typeface="Tw Cen MT" panose="020B0602020104020603" pitchFamily="34" charset="0"/>
              </a:rPr>
              <a:t>Amount of brood in the colony</a:t>
            </a:r>
          </a:p>
          <a:p>
            <a:r>
              <a:rPr lang="en-US" dirty="0">
                <a:latin typeface="Tw Cen MT" panose="020B0602020104020603" pitchFamily="34" charset="0"/>
              </a:rPr>
              <a:t>Size of colony</a:t>
            </a:r>
          </a:p>
          <a:p>
            <a:r>
              <a:rPr lang="en-US" dirty="0">
                <a:latin typeface="Tw Cen MT" panose="020B0602020104020603" pitchFamily="34" charset="0"/>
              </a:rPr>
              <a:t>Colony density in yard</a:t>
            </a:r>
          </a:p>
          <a:p>
            <a:r>
              <a:rPr lang="en-US" dirty="0">
                <a:latin typeface="Tw Cen MT" panose="020B0602020104020603" pitchFamily="34" charset="0"/>
              </a:rPr>
              <a:t>Proximity of yard to other bee yards</a:t>
            </a:r>
          </a:p>
          <a:p>
            <a:r>
              <a:rPr lang="en-US" dirty="0">
                <a:latin typeface="Tw Cen MT" panose="020B0602020104020603" pitchFamily="34" charset="0"/>
              </a:rPr>
              <a:t>Mite management strategies of beekeeper neighbors</a:t>
            </a:r>
          </a:p>
          <a:p>
            <a:r>
              <a:rPr lang="en-US" dirty="0">
                <a:latin typeface="Tw Cen MT" panose="020B0602020104020603" pitchFamily="34" charset="0"/>
              </a:rPr>
              <a:t>Geographic location and climate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Virus strains can vary by location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4EF870-1627-4415-8B9A-91C57B6B098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0725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80452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The strategy that you use to manage mites will depend on your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The risk of varroa changes every year and changes by location</a:t>
            </a:r>
          </a:p>
          <a:p>
            <a:r>
              <a:rPr lang="en-US" dirty="0">
                <a:latin typeface="Tw Cen MT" panose="020B0602020104020603" pitchFamily="34" charset="0"/>
              </a:rPr>
              <a:t>Some beekeepers will have to do a lot of work, while other beekeepers will not have much risk</a:t>
            </a:r>
          </a:p>
          <a:p>
            <a:r>
              <a:rPr lang="en-US" dirty="0">
                <a:latin typeface="Tw Cen MT" panose="020B0602020104020603" pitchFamily="34" charset="0"/>
              </a:rPr>
              <a:t>What works for other beekeepers may not work in your area</a:t>
            </a:r>
          </a:p>
          <a:p>
            <a:r>
              <a:rPr lang="en-US" dirty="0">
                <a:latin typeface="Tw Cen MT" panose="020B0602020104020603" pitchFamily="34" charset="0"/>
              </a:rPr>
              <a:t>What worked last year may not work this 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91C97-3074-472B-9DA7-0D04F3A6B59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694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14D2-D7BD-423B-BC6D-6FBB4794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7" y="365126"/>
            <a:ext cx="8924081" cy="18192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Non-chemical varroa management strategies can be used throughout the season to help keep mite populations from exploding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5976-3807-42CE-BD9F-52BEC656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0" y="2379927"/>
            <a:ext cx="7097163" cy="4208461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Choose bees less susceptible to mite damage: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Hygienic behavior (genetic trait)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Grooming behavior (genetic trait)</a:t>
            </a:r>
          </a:p>
          <a:p>
            <a:r>
              <a:rPr lang="en-US" dirty="0">
                <a:latin typeface="Tw Cen MT" panose="020B0602020104020603" pitchFamily="34" charset="0"/>
              </a:rPr>
              <a:t>Drone comb removal</a:t>
            </a:r>
          </a:p>
          <a:p>
            <a:r>
              <a:rPr lang="en-US" dirty="0">
                <a:latin typeface="Tw Cen MT" panose="020B0602020104020603" pitchFamily="34" charset="0"/>
              </a:rPr>
              <a:t>Create a brood break: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Create a walk-away divide</a:t>
            </a:r>
          </a:p>
          <a:p>
            <a:r>
              <a:rPr lang="en-US" dirty="0">
                <a:latin typeface="Tw Cen MT" panose="020B0602020104020603" pitchFamily="34" charset="0"/>
              </a:rPr>
              <a:t>Maintain small (nucleus) colonies</a:t>
            </a:r>
          </a:p>
          <a:p>
            <a:r>
              <a:rPr lang="en-US" dirty="0">
                <a:latin typeface="Tw Cen MT" panose="020B0602020104020603" pitchFamily="34" charset="0"/>
              </a:rPr>
              <a:t>Sticky boards under screened bottom boards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A38D-2DE5-4EA1-BE8F-245BA9D3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510" y="3429000"/>
            <a:ext cx="3297934" cy="14287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2DF25B-6035-4835-9694-BB788F9E89FA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7B016-8B00-4905-A844-D753A60D3763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8647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53" y="698893"/>
            <a:ext cx="8715047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In many places, non-chemical strategies are not sufficient to keep mite populations from harming your bees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53" y="257711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Many non-chemical strategies require an understanding of beekeeping biology and management, and may be overwhelming or impossible for beginning beekeepers   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Try to learn to incorporate strategies like brood breaks into your management plans, but make sure you are monitoring to make sure they are working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EC11D-BE74-4B73-AEF8-FF68E843EA3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436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51825"/>
            <a:ext cx="7772400" cy="1807364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know your treatment options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2FB98F-EA8F-47D0-8428-8B2D9FE7CD14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C5A2C6-6560-46BB-826E-5CAF142A0EBA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3556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33700" y="192233"/>
            <a:ext cx="3276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True</a:t>
            </a:r>
            <a:endParaRPr lang="en-US" sz="6000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578521"/>
            <a:ext cx="4824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Every honey bee colony in the continental United States and Canada either has varroa mites today or will have them within several months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56BA2-BFEC-489D-AEAD-3C40048DE3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85" y="1907197"/>
            <a:ext cx="3530915" cy="4449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05866D-125F-45CA-B979-AB497ECEA04A}"/>
              </a:ext>
            </a:extLst>
          </p:cNvPr>
          <p:cNvSpPr/>
          <p:nvPr/>
        </p:nvSpPr>
        <p:spPr>
          <a:xfrm>
            <a:off x="82378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FC681-A523-4BFB-BA6B-3996E7D4EDEB}"/>
              </a:ext>
            </a:extLst>
          </p:cNvPr>
          <p:cNvSpPr txBox="1"/>
          <p:nvPr/>
        </p:nvSpPr>
        <p:spPr>
          <a:xfrm>
            <a:off x="7389341" y="6030098"/>
            <a:ext cx="144985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007"/>
            <a:ext cx="8229600" cy="66833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treatments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222058"/>
            <a:ext cx="4614041" cy="510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w Cen MT" panose="020B0602020104020603" pitchFamily="34" charset="0"/>
                <a:cs typeface="Arial" panose="020B0604020202020204" pitchFamily="34" charset="0"/>
              </a:rPr>
              <a:t>Acid based treatments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Formic Acid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Mite Away Quick Strips (MAQS)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Formic Pro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 err="1">
                <a:latin typeface="Tw Cen MT" panose="020B0602020104020603" pitchFamily="34" charset="0"/>
                <a:cs typeface="Arial" panose="020B0604020202020204" pitchFamily="34" charset="0"/>
              </a:rPr>
              <a:t>HopGuard</a:t>
            </a: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 II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Oxalic acid</a:t>
            </a:r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3200" b="1" dirty="0">
                <a:latin typeface="Tw Cen MT" panose="020B0602020104020603" pitchFamily="34" charset="0"/>
                <a:cs typeface="Arial" panose="020B0604020202020204" pitchFamily="34" charset="0"/>
              </a:rPr>
              <a:t>Thyme oil-based treatments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 err="1">
                <a:latin typeface="Tw Cen MT" panose="020B0602020104020603" pitchFamily="34" charset="0"/>
                <a:cs typeface="Arial" panose="020B0604020202020204" pitchFamily="34" charset="0"/>
              </a:rPr>
              <a:t>Apiguard</a:t>
            </a:r>
            <a:endParaRPr lang="en-US" sz="28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 err="1">
                <a:latin typeface="Tw Cen MT" panose="020B0602020104020603" pitchFamily="34" charset="0"/>
                <a:cs typeface="Arial" panose="020B0604020202020204" pitchFamily="34" charset="0"/>
              </a:rPr>
              <a:t>ApiLife</a:t>
            </a: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 Var</a:t>
            </a:r>
          </a:p>
          <a:p>
            <a:endParaRPr lang="es-N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58EEC2-C325-384E-AE6D-084711993B92}"/>
              </a:ext>
            </a:extLst>
          </p:cNvPr>
          <p:cNvSpPr txBox="1">
            <a:spLocks/>
          </p:cNvSpPr>
          <p:nvPr/>
        </p:nvSpPr>
        <p:spPr>
          <a:xfrm>
            <a:off x="4572000" y="1222058"/>
            <a:ext cx="4293220" cy="10279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>
              <a:buNone/>
            </a:pPr>
            <a:r>
              <a:rPr lang="en-US" b="1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Synthetic treatment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Apivar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Apistan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F3006-DB54-43C2-B77A-E21B5184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40" y="2889243"/>
            <a:ext cx="3426374" cy="2183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707944-4AE0-406F-89B5-D8C5D2CC594B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D3CFE4-2855-47CF-A6CD-094B41797130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6448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keep killing Michigan bees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9957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3200" dirty="0">
                <a:latin typeface="Tw Cen MT" panose="020B0602020104020603" pitchFamily="34" charset="0"/>
              </a:rPr>
              <a:t>Some beekeepers treat their bees, but don’t have an effective management strategy</a:t>
            </a:r>
            <a:br>
              <a:rPr lang="en-US" sz="3200" dirty="0">
                <a:latin typeface="Tw Cen MT" panose="020B0602020104020603" pitchFamily="34" charset="0"/>
              </a:rPr>
            </a:br>
            <a:r>
              <a:rPr lang="en-US" sz="3200" dirty="0">
                <a:latin typeface="Tw Cen MT" panose="020B0602020104020603" pitchFamily="34" charset="0"/>
              </a:rPr>
              <a:t>For example, some beekeepers: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9149F-52DB-4936-9622-D6D4087DD900}"/>
              </a:ext>
            </a:extLst>
          </p:cNvPr>
          <p:cNvSpPr txBox="1">
            <a:spLocks/>
          </p:cNvSpPr>
          <p:nvPr/>
        </p:nvSpPr>
        <p:spPr>
          <a:xfrm>
            <a:off x="814506" y="3275410"/>
            <a:ext cx="7886700" cy="289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3200" dirty="0">
                <a:latin typeface="Tw Cen MT" panose="020B0602020104020603" pitchFamily="34" charset="0"/>
              </a:rPr>
              <a:t>Treat once per season and believe that is enough</a:t>
            </a:r>
          </a:p>
          <a:p>
            <a:pPr lvl="1" fontAlgn="base"/>
            <a:r>
              <a:rPr lang="en-US" sz="2800" dirty="0">
                <a:latin typeface="Tw Cen MT" panose="020B0602020104020603" pitchFamily="34" charset="0"/>
              </a:rPr>
              <a:t>Some colonies may need multiple treatments throughout the season</a:t>
            </a:r>
          </a:p>
          <a:p>
            <a:pPr fontAlgn="base"/>
            <a:r>
              <a:rPr lang="en-US" sz="3200" dirty="0">
                <a:latin typeface="Tw Cen MT" panose="020B0602020104020603" pitchFamily="34" charset="0"/>
              </a:rPr>
              <a:t>Only treat with oxalic acid (which doesn’t kill mites under the brood </a:t>
            </a:r>
            <a:r>
              <a:rPr lang="en-US" sz="3200" dirty="0" err="1">
                <a:latin typeface="Tw Cen MT" panose="020B0602020104020603" pitchFamily="34" charset="0"/>
              </a:rPr>
              <a:t>cappings</a:t>
            </a:r>
            <a:r>
              <a:rPr lang="en-US" sz="3200" dirty="0">
                <a:latin typeface="Tw Cen MT" panose="020B0602020104020603" pitchFamily="34" charset="0"/>
              </a:rPr>
              <a:t>)</a:t>
            </a:r>
          </a:p>
          <a:p>
            <a:pPr lvl="1" fontAlgn="base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29940-7498-4D7D-B6B8-57D46F4CCAE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2CAA3-D5BC-4EE9-A5F4-7DF158B0A5CF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9761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450" r="5133" b="5039"/>
          <a:stretch/>
        </p:blipFill>
        <p:spPr>
          <a:xfrm rot="703136">
            <a:off x="6069881" y="1503715"/>
            <a:ext cx="2607504" cy="3361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8655" y="5382304"/>
            <a:ext cx="62258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Download the Guide:</a:t>
            </a:r>
          </a:p>
          <a:p>
            <a:r>
              <a:rPr lang="en-US" sz="2800" dirty="0">
                <a:latin typeface="Tw Cen MT" panose="020B0602020104020603" pitchFamily="34" charset="0"/>
                <a:hlinkClick r:id="rId4"/>
              </a:rPr>
              <a:t>www.honeybeehealthcoalition.org/varroa</a:t>
            </a:r>
            <a:r>
              <a:rPr lang="en-US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ABEC8A-3F1B-4CCF-A480-EB7D7B968E9B}"/>
              </a:ext>
            </a:extLst>
          </p:cNvPr>
          <p:cNvSpPr txBox="1">
            <a:spLocks/>
          </p:cNvSpPr>
          <p:nvPr/>
        </p:nvSpPr>
        <p:spPr>
          <a:xfrm>
            <a:off x="152398" y="1273944"/>
            <a:ext cx="5511801" cy="3973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Tools for Varroa Management guide: </a:t>
            </a:r>
          </a:p>
          <a:p>
            <a:r>
              <a:rPr lang="en-US" dirty="0">
                <a:latin typeface="Tw Cen MT" panose="020B0602020104020603" pitchFamily="34" charset="0"/>
              </a:rPr>
              <a:t>learn about treatment options</a:t>
            </a:r>
          </a:p>
          <a:p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529D6-D010-4E08-A007-BCD70A50895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17B92-B9D3-429D-AE63-42AF2D53070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16871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B843BC0-5B4A-40DC-9FA6-BFDF81FE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4" t="18666" r="21829" b="7548"/>
          <a:stretch/>
        </p:blipFill>
        <p:spPr>
          <a:xfrm>
            <a:off x="2392308" y="2796814"/>
            <a:ext cx="4359384" cy="324214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9E09BD-1125-4996-A5CE-903085958B74}"/>
              </a:ext>
            </a:extLst>
          </p:cNvPr>
          <p:cNvSpPr txBox="1">
            <a:spLocks/>
          </p:cNvSpPr>
          <p:nvPr/>
        </p:nvSpPr>
        <p:spPr>
          <a:xfrm>
            <a:off x="189571" y="436319"/>
            <a:ext cx="8824888" cy="2707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varroa management decision tool: </a:t>
            </a:r>
          </a:p>
          <a:p>
            <a:r>
              <a:rPr lang="en-US" dirty="0">
                <a:latin typeface="Tw Cen MT" panose="020B0602020104020603" pitchFamily="34" charset="0"/>
              </a:rPr>
              <a:t>find your treatment options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2F23-987F-4658-8626-07B6F0355303}"/>
              </a:ext>
            </a:extLst>
          </p:cNvPr>
          <p:cNvSpPr txBox="1">
            <a:spLocks/>
          </p:cNvSpPr>
          <p:nvPr/>
        </p:nvSpPr>
        <p:spPr>
          <a:xfrm>
            <a:off x="0" y="5606766"/>
            <a:ext cx="9144000" cy="105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honeybeehealthcoalition.org/</a:t>
            </a:r>
            <a:r>
              <a:rPr lang="en-US" sz="3600" b="1" dirty="0" err="1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VarroaTool</a:t>
            </a:r>
            <a:endParaRPr lang="en-US" sz="3600" b="1" dirty="0">
              <a:latin typeface="Tw Cen MT" panose="020B0602020104020603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CC6CE-E5BA-4D0B-BCCB-6ECF8376521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AF68F5-052C-4928-81E4-3760003A8B1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676243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B843BC0-5B4A-40DC-9FA6-BFDF81FE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4" t="18666" r="21829" b="7548"/>
          <a:stretch/>
        </p:blipFill>
        <p:spPr>
          <a:xfrm>
            <a:off x="335280" y="381000"/>
            <a:ext cx="1571579" cy="1168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99974A-92B4-444B-90E8-D8F7753D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51176"/>
            <a:ext cx="8458200" cy="455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Answer questions to learn which treatments are available for you to use: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Do your varroa mite levels exceed threshold?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Are you open to synthetic &amp; naturally-derived treatments or just naturally-derived treatments?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Is brood present?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Do you have honey supers on?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Is your colony’s population increasing, at peak, decreasing, or dormant?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9E09BD-1125-4996-A5CE-903085958B74}"/>
              </a:ext>
            </a:extLst>
          </p:cNvPr>
          <p:cNvSpPr txBox="1">
            <a:spLocks/>
          </p:cNvSpPr>
          <p:nvPr/>
        </p:nvSpPr>
        <p:spPr>
          <a:xfrm>
            <a:off x="1906859" y="269054"/>
            <a:ext cx="7107600" cy="1370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</a:t>
            </a:r>
          </a:p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varroa management decision tool: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2F23-987F-4658-8626-07B6F0355303}"/>
              </a:ext>
            </a:extLst>
          </p:cNvPr>
          <p:cNvSpPr txBox="1">
            <a:spLocks/>
          </p:cNvSpPr>
          <p:nvPr/>
        </p:nvSpPr>
        <p:spPr>
          <a:xfrm>
            <a:off x="0" y="5606765"/>
            <a:ext cx="9144000" cy="105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honeybeehealthcoalition.org/</a:t>
            </a:r>
            <a:r>
              <a:rPr lang="en-US" sz="3600" b="1" dirty="0" err="1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VarroaTool</a:t>
            </a:r>
            <a:endParaRPr lang="en-US" sz="3600" b="1" dirty="0">
              <a:latin typeface="Tw Cen MT" panose="020B0602020104020603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B7794-8EE9-4A89-9B18-800CB597405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CF93D-42F0-450E-ABA2-190D492BFD8C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9328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DD4D-A3C0-0A4C-B934-3636477E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8842"/>
            <a:ext cx="8430768" cy="5409158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Even colonies that have a genetic tendency to tolerate varroa loads can die from horizontal transmission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Breeding is generally stepwise – you often lose colonies that are useful in working towards better bees</a:t>
            </a:r>
          </a:p>
          <a:p>
            <a:r>
              <a:rPr lang="en-US" dirty="0">
                <a:latin typeface="Tw Cen MT" panose="020B0602020104020603" pitchFamily="34" charset="0"/>
              </a:rPr>
              <a:t>You may breed bees with other undesirable traits – varroa are not our only issue</a:t>
            </a:r>
          </a:p>
          <a:p>
            <a:r>
              <a:rPr lang="en-US" dirty="0">
                <a:latin typeface="Tw Cen MT" panose="020B0602020104020603" pitchFamily="34" charset="0"/>
              </a:rPr>
              <a:t>Can you control the drone sources?  Can you artificially inseminate queens, or are you on an isolated island?</a:t>
            </a:r>
          </a:p>
          <a:p>
            <a:r>
              <a:rPr lang="en-US" dirty="0">
                <a:latin typeface="Tw Cen MT" panose="020B0602020104020603" pitchFamily="34" charset="0"/>
              </a:rPr>
              <a:t>Do you have dozens/hundreds of colonies with good stock that you can evaluate and choose from?</a:t>
            </a:r>
          </a:p>
          <a:p>
            <a:r>
              <a:rPr lang="en-US" dirty="0">
                <a:latin typeface="Tw Cen MT" panose="020B0602020104020603" pitchFamily="34" charset="0"/>
              </a:rPr>
              <a:t>Is withholding treatment an ethical way to breed for bees?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2ADA86-01BF-41F6-9C6F-72D408DD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486137"/>
            <a:ext cx="7879492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I’m treatment-free, will I select for varroa-resistant bees?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F728E-3C81-4889-8620-936B3873ACC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669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DD4D-A3C0-0A4C-B934-3636477E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Remember, honey bees </a:t>
            </a:r>
            <a:r>
              <a:rPr lang="en-US" i="1" dirty="0">
                <a:latin typeface="Tw Cen MT" panose="020B0602020104020603" pitchFamily="34" charset="0"/>
              </a:rPr>
              <a:t>aren’t </a:t>
            </a:r>
            <a:r>
              <a:rPr lang="en-US" dirty="0">
                <a:latin typeface="Tw Cen MT" panose="020B0602020104020603" pitchFamily="34" charset="0"/>
              </a:rPr>
              <a:t>native to the Americas</a:t>
            </a:r>
          </a:p>
          <a:p>
            <a:r>
              <a:rPr lang="en-US" dirty="0">
                <a:latin typeface="Tw Cen MT" panose="020B0602020104020603" pitchFamily="34" charset="0"/>
              </a:rPr>
              <a:t>Very few areas of the United States are known to have healthy feral populations</a:t>
            </a:r>
          </a:p>
          <a:p>
            <a:r>
              <a:rPr lang="en-US" dirty="0">
                <a:latin typeface="Tw Cen MT" panose="020B0602020104020603" pitchFamily="34" charset="0"/>
              </a:rPr>
              <a:t>Honey bee colonies need beekeepers to control pests and diseases so that they don’t die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Just like dogs need tick collars or flea medication</a:t>
            </a:r>
          </a:p>
          <a:p>
            <a:pPr lvl="1"/>
            <a:endParaRPr lang="en-US" dirty="0">
              <a:latin typeface="Tw Cen MT" panose="020B0602020104020603" pitchFamily="34" charset="0"/>
            </a:endParaRPr>
          </a:p>
          <a:p>
            <a:endParaRPr lang="en-US" dirty="0">
              <a:latin typeface="Tw Cen MT" panose="020B0602020104020603" pitchFamily="34" charset="0"/>
            </a:endParaRPr>
          </a:p>
          <a:p>
            <a:pPr lvl="1"/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1F4CCC-39CD-4665-A2CA-FE0748B030E6}"/>
              </a:ext>
            </a:extLst>
          </p:cNvPr>
          <p:cNvSpPr txBox="1">
            <a:spLocks/>
          </p:cNvSpPr>
          <p:nvPr/>
        </p:nvSpPr>
        <p:spPr>
          <a:xfrm>
            <a:off x="632254" y="556054"/>
            <a:ext cx="7879492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I’m treatment-free, will I select for varroa-resistant bees?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E80B6-54F1-41EF-804F-725D5B5A72A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1357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5979"/>
            <a:ext cx="7772400" cy="153293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apply treatments correctly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1A59C1-7F9F-4E16-A309-43411AD70AF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169A4-C9CA-4682-B65F-0326593A9E5A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4209393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1184-F909-4060-827D-628AE95C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29487" cy="200768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E5F3-9789-4E74-BB21-5FE13FA4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8" y="2506662"/>
            <a:ext cx="8169662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Anything used to kill mites is a pesticide – even if it is natural or homemade</a:t>
            </a:r>
          </a:p>
          <a:p>
            <a:r>
              <a:rPr lang="en-US" dirty="0">
                <a:latin typeface="Tw Cen MT" panose="020B0602020104020603" pitchFamily="34" charset="0"/>
              </a:rPr>
              <a:t>Pesticides are covered by law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Legally, treatments must be approved and applied according to the label</a:t>
            </a:r>
          </a:p>
          <a:p>
            <a:r>
              <a:rPr lang="en-US" dirty="0">
                <a:latin typeface="Tw Cen MT" panose="020B0602020104020603" pitchFamily="34" charset="0"/>
              </a:rPr>
              <a:t>Improper application may harm humans and bees</a:t>
            </a:r>
          </a:p>
          <a:p>
            <a:r>
              <a:rPr lang="en-US" dirty="0">
                <a:latin typeface="Tw Cen MT" panose="020B0602020104020603" pitchFamily="34" charset="0"/>
              </a:rPr>
              <a:t>Do not instruct beekeepers on how to apply a treatment unless you are very familiar with the label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74194-9C97-4B53-A419-0D062AFEE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630" y="412671"/>
            <a:ext cx="3225720" cy="20552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583AD0-3550-46A4-A7F2-E2F05CDC2B1A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725CC4-0F26-450D-A142-619C8D7FCD26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2255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427038"/>
            <a:ext cx="79375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</a:t>
            </a:r>
            <a:r>
              <a:rPr lang="en-US" b="1" dirty="0">
                <a:solidFill>
                  <a:schemeClr val="tx2"/>
                </a:solidFill>
              </a:rPr>
              <a:t>YouTube channel: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how to correctly apply treatments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06" y="1989649"/>
            <a:ext cx="7094788" cy="380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09462" y="5791497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Watch the Video Series: </a:t>
            </a:r>
            <a:r>
              <a:rPr lang="en-US" sz="2400" dirty="0">
                <a:latin typeface="Tw Cen MT" panose="020B0602020104020603" pitchFamily="34" charset="0"/>
              </a:rPr>
              <a:t>Search YouTube for “Tools for Varroa Management Honey Bee Health Coalition”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7D979-2A42-4889-86AF-A78E8B66AFC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5230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68360"/>
            <a:ext cx="8595090" cy="15936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Just because your colony will </a:t>
            </a:r>
            <a:r>
              <a:rPr lang="en-US" b="1" i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have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varroa doesn’t mean that your colony has to </a:t>
            </a:r>
            <a:r>
              <a:rPr lang="en-US" b="1" i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die from 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2" y="2235164"/>
            <a:ext cx="43925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The mites will enter our hives throughout the season on the backs of foragers and robbers</a:t>
            </a:r>
          </a:p>
          <a:p>
            <a:endParaRPr lang="en-US" sz="24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We can take actions to make sure that the populations of mites never reach dangerous levels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023ADB-F19E-45BA-B808-E87A4426F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190" y="2155148"/>
            <a:ext cx="3442010" cy="4337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FFD4C5-C3F7-4C79-A821-0598C51ECBDD}"/>
              </a:ext>
            </a:extLst>
          </p:cNvPr>
          <p:cNvSpPr/>
          <p:nvPr/>
        </p:nvSpPr>
        <p:spPr>
          <a:xfrm>
            <a:off x="0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EAA81-3D47-43B6-B8A5-34AE899D6728}"/>
              </a:ext>
            </a:extLst>
          </p:cNvPr>
          <p:cNvSpPr txBox="1"/>
          <p:nvPr/>
        </p:nvSpPr>
        <p:spPr>
          <a:xfrm>
            <a:off x="7397195" y="6212641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40A7-86C6-4126-B216-7C8EAF0B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Follow the label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E0D4-DC53-47C7-8FD9-8D65909D9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8196146" cy="2157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Some treatments restrict use based on: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Temperature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Brood in colony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Honey supers</a:t>
            </a:r>
            <a:endParaRPr lang="en-US" sz="3200" dirty="0">
              <a:latin typeface="Tw Cen MT" panose="020B0602020104020603" pitchFamily="34" charset="0"/>
            </a:endParaRP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2FA3-701E-4BA0-A103-2F04FFBF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53290"/>
            <a:ext cx="4229924" cy="2323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DD6FB-7EDD-4666-8652-9BA0A61B48C7}"/>
              </a:ext>
            </a:extLst>
          </p:cNvPr>
          <p:cNvSpPr txBox="1"/>
          <p:nvPr/>
        </p:nvSpPr>
        <p:spPr>
          <a:xfrm>
            <a:off x="7908587" y="2362801"/>
            <a:ext cx="1235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rgbClr val="64102A"/>
                </a:solidFill>
              </a:rPr>
              <a:t>LABEL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A12023-3514-4A52-9E8B-E56F791FA4C2}"/>
              </a:ext>
            </a:extLst>
          </p:cNvPr>
          <p:cNvSpPr txBox="1">
            <a:spLocks/>
          </p:cNvSpPr>
          <p:nvPr/>
        </p:nvSpPr>
        <p:spPr>
          <a:xfrm>
            <a:off x="490653" y="3713356"/>
            <a:ext cx="4981111" cy="286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It is important for the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beekeeper to wear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correct personal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protective equipment (PPE)</a:t>
            </a:r>
          </a:p>
          <a:p>
            <a:pPr marL="457200" lvl="1" indent="0">
              <a:buClr>
                <a:srgbClr val="64102A"/>
              </a:buClr>
              <a:buFont typeface="Arial" panose="020B0604020202020204" pitchFamily="34" charset="0"/>
              <a:buNone/>
            </a:pPr>
            <a:endParaRPr lang="en-US" sz="2800" dirty="0">
              <a:latin typeface="Tw Cen MT" panose="020B0602020104020603" pitchFamily="34" charset="0"/>
            </a:endParaRP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76169-59B2-456B-B379-3317020A2417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22C6C-3E8E-48E7-99F6-FB48BD69642B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526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963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be a good beekeeper neighbor!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52E40-DA5D-46E7-81C3-22A41492F478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1F1C7-17DF-4858-8A00-4CFF74EF6FBC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589681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48" y="1384970"/>
            <a:ext cx="8115192" cy="452993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w Cen MT" panose="020B0602020104020603" pitchFamily="34" charset="0"/>
              </a:rPr>
              <a:t>While mite densities may vary across colonies, </a:t>
            </a:r>
            <a:r>
              <a:rPr lang="en-US" sz="4000" u="sng" dirty="0">
                <a:latin typeface="Tw Cen MT" panose="020B0602020104020603" pitchFamily="34" charset="0"/>
              </a:rPr>
              <a:t>all*</a:t>
            </a:r>
            <a:r>
              <a:rPr lang="en-US" sz="4000" dirty="0">
                <a:latin typeface="Tw Cen MT" panose="020B0602020104020603" pitchFamily="34" charset="0"/>
              </a:rPr>
              <a:t> colonies in an apiary should be treated at the </a:t>
            </a:r>
            <a:r>
              <a:rPr lang="en-US" sz="4000" u="sng" dirty="0">
                <a:latin typeface="Tw Cen MT" panose="020B0602020104020603" pitchFamily="34" charset="0"/>
              </a:rPr>
              <a:t>same</a:t>
            </a:r>
            <a:r>
              <a:rPr lang="en-US" sz="4000" dirty="0">
                <a:latin typeface="Tw Cen MT" panose="020B0602020104020603" pitchFamily="34" charset="0"/>
              </a:rPr>
              <a:t> time with the </a:t>
            </a:r>
            <a:r>
              <a:rPr lang="en-US" sz="4000" u="sng" dirty="0">
                <a:latin typeface="Tw Cen MT" panose="020B0602020104020603" pitchFamily="34" charset="0"/>
              </a:rPr>
              <a:t>same</a:t>
            </a:r>
            <a:r>
              <a:rPr lang="en-US" sz="4000" dirty="0">
                <a:latin typeface="Tw Cen MT" panose="020B0602020104020603" pitchFamily="34" charset="0"/>
              </a:rPr>
              <a:t> chemical or </a:t>
            </a:r>
            <a:br>
              <a:rPr lang="en-US" sz="4000" dirty="0">
                <a:latin typeface="Tw Cen MT" panose="020B0602020104020603" pitchFamily="34" charset="0"/>
              </a:rPr>
            </a:br>
            <a:r>
              <a:rPr lang="en-US" sz="4000" dirty="0">
                <a:latin typeface="Tw Cen MT" panose="020B0602020104020603" pitchFamily="34" charset="0"/>
              </a:rPr>
              <a:t>non-chemical technique</a:t>
            </a:r>
            <a:br>
              <a:rPr lang="en-US" sz="4000" dirty="0">
                <a:latin typeface="Tw Cen MT" panose="020B0602020104020603" pitchFamily="34" charset="0"/>
              </a:rPr>
            </a:br>
            <a:br>
              <a:rPr lang="en-US" sz="4000" dirty="0">
                <a:latin typeface="Tw Cen MT" panose="020B0602020104020603" pitchFamily="34" charset="0"/>
              </a:rPr>
            </a:b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779FB-D726-4441-8BC1-55CD029899AC}"/>
              </a:ext>
            </a:extLst>
          </p:cNvPr>
          <p:cNvSpPr txBox="1"/>
          <p:nvPr/>
        </p:nvSpPr>
        <p:spPr>
          <a:xfrm>
            <a:off x="186848" y="615529"/>
            <a:ext cx="877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True or false?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F6121-A712-486E-9C10-9F36B1DE8C3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2DFE9-7BBE-49AE-8CC1-2A49B74033BD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250"/>
            <a:ext cx="7886700" cy="382006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br>
              <a:rPr lang="en-US" sz="3100" dirty="0"/>
            </a:br>
            <a:r>
              <a:rPr lang="en-US" sz="4900" b="1" dirty="0">
                <a:solidFill>
                  <a:schemeClr val="tx2"/>
                </a:solidFill>
                <a:latin typeface="Tw Cen MT" panose="020B0602020104020603" pitchFamily="34" charset="0"/>
              </a:rPr>
              <a:t>True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 descr="multiple story hiv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64131" y="2919702"/>
            <a:ext cx="4598126" cy="3448595"/>
          </a:xfrm>
        </p:spPr>
      </p:pic>
      <p:pic>
        <p:nvPicPr>
          <p:cNvPr id="1026" name="Picture 2" descr="C:\Users\Dewey\AppData\Local\Microsoft\Windows\Temporary Internet Files\Content.IE5\AXY7UVSM\nasa-explosion-rocket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50" y="3600182"/>
            <a:ext cx="2274274" cy="27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889" y="5891628"/>
            <a:ext cx="318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     Colonies with high mite numbers act as “mite bombs”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2F17BE-1682-4CA0-AA75-33EC41247E32}"/>
              </a:ext>
            </a:extLst>
          </p:cNvPr>
          <p:cNvSpPr txBox="1">
            <a:spLocks/>
          </p:cNvSpPr>
          <p:nvPr/>
        </p:nvSpPr>
        <p:spPr>
          <a:xfrm>
            <a:off x="628650" y="148345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w Cen MT" panose="020B0602020104020603" pitchFamily="34" charset="0"/>
              </a:rPr>
              <a:t>While mite densities may vary across colonies, </a:t>
            </a:r>
            <a:r>
              <a:rPr lang="en-US" sz="2400" u="sng" dirty="0">
                <a:latin typeface="Tw Cen MT" panose="020B0602020104020603" pitchFamily="34" charset="0"/>
              </a:rPr>
              <a:t>all</a:t>
            </a:r>
            <a:r>
              <a:rPr lang="en-US" sz="2400" dirty="0">
                <a:latin typeface="Tw Cen MT" panose="020B0602020104020603" pitchFamily="34" charset="0"/>
              </a:rPr>
              <a:t> colonies in an apiary should be treated at the </a:t>
            </a:r>
            <a:r>
              <a:rPr lang="en-US" sz="2400" u="sng" dirty="0">
                <a:latin typeface="Tw Cen MT" panose="020B0602020104020603" pitchFamily="34" charset="0"/>
              </a:rPr>
              <a:t>same</a:t>
            </a:r>
            <a:r>
              <a:rPr lang="en-US" sz="2400" dirty="0">
                <a:latin typeface="Tw Cen MT" panose="020B0602020104020603" pitchFamily="34" charset="0"/>
              </a:rPr>
              <a:t> time with the </a:t>
            </a:r>
            <a:r>
              <a:rPr lang="en-US" sz="2400" u="sng" dirty="0">
                <a:latin typeface="Tw Cen MT" panose="020B0602020104020603" pitchFamily="34" charset="0"/>
              </a:rPr>
              <a:t>same</a:t>
            </a:r>
            <a:r>
              <a:rPr lang="en-US" sz="2400" dirty="0">
                <a:latin typeface="Tw Cen MT" panose="020B0602020104020603" pitchFamily="34" charset="0"/>
              </a:rPr>
              <a:t> chemical or non-chemical technique (if allowed by the label)</a:t>
            </a:r>
          </a:p>
          <a:p>
            <a:endParaRPr lang="en-US" sz="2400" dirty="0">
              <a:latin typeface="Tw Cen MT" panose="020B0602020104020603" pitchFamily="34" charset="0"/>
            </a:endParaRPr>
          </a:p>
          <a:p>
            <a:r>
              <a:rPr lang="en-US" sz="2400" dirty="0">
                <a:latin typeface="Tw Cen MT" panose="020B0602020104020603" pitchFamily="34" charset="0"/>
              </a:rPr>
              <a:t>*Follow the label: some small/nucleus colonies may be too small for some treatments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7DBA00-70D2-4D91-904D-862126639EFA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7B859-2068-4BDA-B6FC-FABEB0F46E54}"/>
              </a:ext>
            </a:extLst>
          </p:cNvPr>
          <p:cNvSpPr txBox="1"/>
          <p:nvPr/>
        </p:nvSpPr>
        <p:spPr>
          <a:xfrm>
            <a:off x="7204982" y="6091298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Mike Risk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7956F4-B986-4633-90CB-F7D8607E4FC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00507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9171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educate yourself about bees and mites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20911B-2034-4DBC-92E0-6190917B81BD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C969B-D7E4-4DE4-9605-DCEB28848F58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386916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CAA8-5B42-439C-A487-9284E7DF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30" y="250070"/>
            <a:ext cx="8702736" cy="91358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w Cen MT" panose="020B0602020104020603" pitchFamily="34" charset="0"/>
              </a:rPr>
              <a:t>Michigan Pollinator Initiative</a:t>
            </a: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748DA-384D-4E0E-898B-EBD4CA7E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5752"/>
            <a:ext cx="9149344" cy="461333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E8E2D5-EA06-4F0C-BB7E-796E44230ACA}"/>
              </a:ext>
            </a:extLst>
          </p:cNvPr>
          <p:cNvSpPr txBox="1">
            <a:spLocks/>
          </p:cNvSpPr>
          <p:nvPr/>
        </p:nvSpPr>
        <p:spPr>
          <a:xfrm>
            <a:off x="441264" y="5941186"/>
            <a:ext cx="8261469" cy="75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w Cen MT" panose="020B0602020104020603" pitchFamily="34" charset="0"/>
              </a:rPr>
              <a:t>pollinators.msu.edu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BA0AA4-0E07-45B8-AC79-A2F3E90478F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029454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4EF1-292D-3C47-B8FF-67BDACC8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8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Tw Cen MT" panose="020B0602020104020603" pitchFamily="34" charset="0"/>
              </a:rPr>
              <a:t>MSU’s keepbeesalive.org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616F-12D7-CD48-BD8C-0142A8B9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5" y="3371220"/>
            <a:ext cx="2855782" cy="307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Tw Cen MT" panose="020B0602020104020603" pitchFamily="34" charset="0"/>
              </a:rPr>
              <a:t>Why did my bees die?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E7FE1-B6C3-994B-80ED-E7BE94B7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" y="3776319"/>
            <a:ext cx="2855783" cy="23597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625E05-7405-3540-BEB8-C6FBC11473DD}"/>
              </a:ext>
            </a:extLst>
          </p:cNvPr>
          <p:cNvSpPr txBox="1">
            <a:spLocks/>
          </p:cNvSpPr>
          <p:nvPr/>
        </p:nvSpPr>
        <p:spPr>
          <a:xfrm>
            <a:off x="2820799" y="3366584"/>
            <a:ext cx="3216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kern="0" dirty="0">
                <a:solidFill>
                  <a:schemeClr val="tx1"/>
                </a:solidFill>
                <a:latin typeface="Tw Cen MT" panose="020B0602020104020603" pitchFamily="34" charset="0"/>
              </a:rPr>
              <a:t>Understanding Varroa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4F0E4-A630-9748-882D-24FC1BF0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41" y="3818548"/>
            <a:ext cx="2863918" cy="23597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CB6198-9DE2-664D-B7D9-9080D2A9E757}"/>
              </a:ext>
            </a:extLst>
          </p:cNvPr>
          <p:cNvSpPr txBox="1">
            <a:spLocks/>
          </p:cNvSpPr>
          <p:nvPr/>
        </p:nvSpPr>
        <p:spPr>
          <a:xfrm>
            <a:off x="5927846" y="3355861"/>
            <a:ext cx="3216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kern="0" dirty="0">
                <a:solidFill>
                  <a:schemeClr val="tx1"/>
                </a:solidFill>
                <a:latin typeface="Tw Cen MT" panose="020B0602020104020603" pitchFamily="34" charset="0"/>
              </a:rPr>
              <a:t>Making a Plan for Varroa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FBA5E-A8E0-034C-BEEF-C5E4A773B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92" y="3818549"/>
            <a:ext cx="2875044" cy="23597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43C64D-722E-419B-857A-83C4820E438D}"/>
              </a:ext>
            </a:extLst>
          </p:cNvPr>
          <p:cNvSpPr txBox="1">
            <a:spLocks/>
          </p:cNvSpPr>
          <p:nvPr/>
        </p:nvSpPr>
        <p:spPr>
          <a:xfrm>
            <a:off x="164167" y="1680163"/>
            <a:ext cx="89249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Links to resources mentioned in this presentation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Download this PowerPoint presentation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Videos and handouts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AAC39-DEB6-4703-93C3-2980B1B6CD9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5918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CC57E4B-A022-400D-B2B7-DFF04D5F5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30" y="2033969"/>
            <a:ext cx="456533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BAB52-C560-4770-8F3A-6E0F982B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40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MSU on Facebook:</a:t>
            </a:r>
            <a:br>
              <a:rPr lang="en-US" b="1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@MichiganPollinatorInitiative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@MSUHoneyBees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ACA65-F0B8-4417-802C-81A01B483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16511"/>
            <a:ext cx="3309153" cy="3764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2AB1B2-09DF-4764-9E3B-65F2ED72E91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06320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P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50000" r="39572" b="40521"/>
          <a:stretch/>
        </p:blipFill>
        <p:spPr>
          <a:xfrm>
            <a:off x="2154672" y="882351"/>
            <a:ext cx="4618847" cy="1475788"/>
          </a:xfrm>
          <a:prstGeom prst="rect">
            <a:avLst/>
          </a:prstGeom>
        </p:spPr>
      </p:pic>
      <p:pic>
        <p:nvPicPr>
          <p:cNvPr id="5" name="Picture 4" descr="POLLINATO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9" t="47614" r="15630" b="37648"/>
          <a:stretch/>
        </p:blipFill>
        <p:spPr>
          <a:xfrm>
            <a:off x="2499795" y="3223"/>
            <a:ext cx="4017217" cy="1192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390" y="2283436"/>
            <a:ext cx="807584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Pollinator Champions is a free, self-paced online course offered by MSU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Packed full of videos, articles, and fun activities to guide you through the amazing world of pollinators and pollination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The course is free, but for a small contribution you can receive a certificate and materials to help you give presentations about pollinators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Help us spread the word as an MSU Certified Pollinator Champion!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390" y="5451431"/>
            <a:ext cx="8075848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>
                <a:latin typeface="Tw Cen MT" panose="020B0602020104020603" pitchFamily="34" charset="0"/>
              </a:rPr>
              <a:t>To register for Pollinator Champions, go to:</a:t>
            </a:r>
          </a:p>
          <a:p>
            <a:r>
              <a:rPr lang="en-US" sz="3600" b="1" baseline="30000" dirty="0" err="1">
                <a:latin typeface="Tw Cen MT" panose="020B0602020104020603" pitchFamily="34" charset="0"/>
              </a:rPr>
              <a:t>www.pollinators.msu.edu</a:t>
            </a:r>
            <a:r>
              <a:rPr lang="en-US" sz="3600" b="1" baseline="30000" dirty="0">
                <a:latin typeface="Tw Cen MT" panose="020B0602020104020603" pitchFamily="34" charset="0"/>
              </a:rPr>
              <a:t>/programs/pollinator-champions/</a:t>
            </a:r>
            <a:endParaRPr lang="en-US" sz="3600" b="1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74A5-3697-4C37-BB47-4F4607374BC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821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04C43-BEFB-4B61-ADD2-F5796DB32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54" y="1758526"/>
            <a:ext cx="1773684" cy="1761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0E1E2-066D-4A99-BF09-04FCE0C2B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1" y="1755807"/>
            <a:ext cx="1785939" cy="1761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8B5DC-7539-4972-8875-4B26F7B38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97" y="1878449"/>
            <a:ext cx="856591" cy="97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44EFE-91B9-4340-A7D2-E0745B539F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78" y="4140448"/>
            <a:ext cx="856591" cy="9744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33A84-E5A0-47A0-A9AD-981509D65716}"/>
              </a:ext>
            </a:extLst>
          </p:cNvPr>
          <p:cNvGrpSpPr/>
          <p:nvPr/>
        </p:nvGrpSpPr>
        <p:grpSpPr>
          <a:xfrm>
            <a:off x="768522" y="4140448"/>
            <a:ext cx="4147477" cy="974492"/>
            <a:chOff x="3309079" y="4786771"/>
            <a:chExt cx="5529969" cy="12993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AEB9BB-924A-4A5F-A2E7-CFFB91DD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927" y="4786771"/>
              <a:ext cx="1142121" cy="12993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0FC390-E4A9-4F6E-AC1B-1C3073F6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79" y="4786771"/>
              <a:ext cx="1142121" cy="129932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55672A-982A-488F-9355-A0390B97ABA9}"/>
              </a:ext>
            </a:extLst>
          </p:cNvPr>
          <p:cNvSpPr txBox="1"/>
          <p:nvPr/>
        </p:nvSpPr>
        <p:spPr>
          <a:xfrm>
            <a:off x="746067" y="524056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Bee Lab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FE120-361F-4784-8B66-136198891237}"/>
              </a:ext>
            </a:extLst>
          </p:cNvPr>
          <p:cNvSpPr txBox="1"/>
          <p:nvPr/>
        </p:nvSpPr>
        <p:spPr>
          <a:xfrm>
            <a:off x="3658644" y="5178002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Tw Cen MT" panose="020B0602020104020603" pitchFamily="34" charset="0"/>
              </a:rPr>
              <a:t>UMNBeeSquad</a:t>
            </a:r>
            <a:endParaRPr lang="en-US" sz="1800" b="1" dirty="0">
              <a:latin typeface="Tw Cen MT" panose="020B06020201040206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C05F4-53D6-4256-96D7-3EAA841802ED}"/>
              </a:ext>
            </a:extLst>
          </p:cNvPr>
          <p:cNvSpPr txBox="1"/>
          <p:nvPr/>
        </p:nvSpPr>
        <p:spPr>
          <a:xfrm>
            <a:off x="6553214" y="5178002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@</a:t>
            </a:r>
            <a:r>
              <a:rPr lang="en-US" sz="1800" b="1" dirty="0" err="1">
                <a:latin typeface="Tw Cen MT" panose="020B0602020104020603" pitchFamily="34" charset="0"/>
              </a:rPr>
              <a:t>UMNBeeLab_Squad</a:t>
            </a:r>
            <a:r>
              <a:rPr lang="en-US" sz="1800" b="1" dirty="0">
                <a:latin typeface="Tw Cen MT" panose="020B0602020104020603" pitchFamily="34" charset="0"/>
              </a:rPr>
              <a:t> 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C92D1-80DA-4C20-A0CF-913A1C1A590F}"/>
              </a:ext>
            </a:extLst>
          </p:cNvPr>
          <p:cNvSpPr txBox="1"/>
          <p:nvPr/>
        </p:nvSpPr>
        <p:spPr>
          <a:xfrm>
            <a:off x="4775028" y="2941005"/>
            <a:ext cx="1987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Tw Cen MT" panose="020B0602020104020603" pitchFamily="34" charset="0"/>
              </a:rPr>
              <a:t>University of MN </a:t>
            </a:r>
          </a:p>
          <a:p>
            <a:pPr algn="ctr"/>
            <a:r>
              <a:rPr lang="en-US" sz="1800" b="1" dirty="0">
                <a:latin typeface="Tw Cen MT" panose="020B0602020104020603" pitchFamily="34" charset="0"/>
              </a:rPr>
              <a:t>Bee Squad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6A9516-1E9F-49B0-9A66-A88E76892DFE}"/>
              </a:ext>
            </a:extLst>
          </p:cNvPr>
          <p:cNvSpPr txBox="1"/>
          <p:nvPr/>
        </p:nvSpPr>
        <p:spPr>
          <a:xfrm>
            <a:off x="2438131" y="2941005"/>
            <a:ext cx="1987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Tw Cen MT" panose="020B0602020104020603" pitchFamily="34" charset="0"/>
              </a:rPr>
              <a:t>University of MN </a:t>
            </a:r>
          </a:p>
          <a:p>
            <a:pPr algn="ctr"/>
            <a:r>
              <a:rPr lang="en-US" sz="1800" b="1" dirty="0">
                <a:latin typeface="Tw Cen MT" panose="020B0602020104020603" pitchFamily="34" charset="0"/>
              </a:rPr>
              <a:t>Bee Lab 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6AAA3-3418-41F3-840D-45E904CB035F}"/>
              </a:ext>
            </a:extLst>
          </p:cNvPr>
          <p:cNvSpPr txBox="1"/>
          <p:nvPr/>
        </p:nvSpPr>
        <p:spPr>
          <a:xfrm>
            <a:off x="98014" y="3563667"/>
            <a:ext cx="231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www.beelab.umn.edu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6A1DD-4D65-4ACC-8D63-C338B5727632}"/>
              </a:ext>
            </a:extLst>
          </p:cNvPr>
          <p:cNvSpPr txBox="1"/>
          <p:nvPr/>
        </p:nvSpPr>
        <p:spPr>
          <a:xfrm>
            <a:off x="6080905" y="3567356"/>
            <a:ext cx="284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    www.beesquad.umn.edu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67FDBA-C062-4652-AB6C-1CA2949CA1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96" y="1839303"/>
            <a:ext cx="856591" cy="97449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A7D0D2A-B206-4607-8DBC-21C62F8194FD}"/>
              </a:ext>
            </a:extLst>
          </p:cNvPr>
          <p:cNvSpPr txBox="1">
            <a:spLocks/>
          </p:cNvSpPr>
          <p:nvPr/>
        </p:nvSpPr>
        <p:spPr>
          <a:xfrm>
            <a:off x="628650" y="330398"/>
            <a:ext cx="7886700" cy="13255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University of Minnesota Bee Lab Social Media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E77918-6D2F-4EA4-9DE4-CFD09551CA5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919281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3944" y="505599"/>
            <a:ext cx="861829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mite populations have an exponential growth curve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3" y="2099237"/>
            <a:ext cx="34251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This means that the mite population starts off slow, and then explodes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2" descr="Image result for exponential curve graph">
            <a:extLst>
              <a:ext uri="{FF2B5EF4-FFF2-40B4-BE49-F238E27FC236}">
                <a16:creationId xmlns:a16="http://schemas.microsoft.com/office/drawing/2014/main" id="{EEDF3CE5-3C12-4396-A8A2-928DF04AF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16755" b="11002"/>
          <a:stretch/>
        </p:blipFill>
        <p:spPr bwMode="auto">
          <a:xfrm>
            <a:off x="5029200" y="1743305"/>
            <a:ext cx="3810000" cy="3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2A4A8A-41D0-4AFB-8127-A699ABD2C7E3}"/>
              </a:ext>
            </a:extLst>
          </p:cNvPr>
          <p:cNvGrpSpPr/>
          <p:nvPr/>
        </p:nvGrpSpPr>
        <p:grpSpPr>
          <a:xfrm>
            <a:off x="4463534" y="2048105"/>
            <a:ext cx="4385690" cy="3722132"/>
            <a:chOff x="4463534" y="2895600"/>
            <a:chExt cx="4385690" cy="37221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21C51D-BABC-401C-94DA-8E69C0F227BA}"/>
                </a:ext>
              </a:extLst>
            </p:cNvPr>
            <p:cNvSpPr txBox="1"/>
            <p:nvPr/>
          </p:nvSpPr>
          <p:spPr>
            <a:xfrm>
              <a:off x="5317817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1AA34-704F-45AE-BF4A-6EBA828EBDBB}"/>
                </a:ext>
              </a:extLst>
            </p:cNvPr>
            <p:cNvSpPr txBox="1"/>
            <p:nvPr/>
          </p:nvSpPr>
          <p:spPr>
            <a:xfrm rot="16200000">
              <a:off x="3413242" y="4451415"/>
              <a:ext cx="2469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Mite Infestation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D696F1-B765-44BF-AFFA-CFDDA5E3A725}"/>
                </a:ext>
              </a:extLst>
            </p:cNvPr>
            <p:cNvSpPr txBox="1"/>
            <p:nvPr/>
          </p:nvSpPr>
          <p:spPr>
            <a:xfrm>
              <a:off x="5344024" y="6047601"/>
              <a:ext cx="350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              1               2       	3              4             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F9AADB-0E04-4C91-9563-CA94B4F48B5E}"/>
                </a:ext>
              </a:extLst>
            </p:cNvPr>
            <p:cNvSpPr txBox="1"/>
            <p:nvPr/>
          </p:nvSpPr>
          <p:spPr>
            <a:xfrm>
              <a:off x="4724400" y="5867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90207-9D03-48C5-B5EA-268C816A587A}"/>
                </a:ext>
              </a:extLst>
            </p:cNvPr>
            <p:cNvSpPr txBox="1"/>
            <p:nvPr/>
          </p:nvSpPr>
          <p:spPr>
            <a:xfrm>
              <a:off x="4724400" y="4343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2A6E2-5FAC-43D1-ABAE-43E344F0F3FD}"/>
                </a:ext>
              </a:extLst>
            </p:cNvPr>
            <p:cNvSpPr txBox="1"/>
            <p:nvPr/>
          </p:nvSpPr>
          <p:spPr>
            <a:xfrm>
              <a:off x="4648200" y="289560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B7265-C85B-4484-B0D0-8F200FF914B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21E07-63F0-4020-B3FA-977A459F243E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23156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D63B78-74D1-4FCF-BAB1-42CF1A5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4" y="355600"/>
            <a:ext cx="8261469" cy="179713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The Honey Bee Health Coalition:</a:t>
            </a:r>
            <a:b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Treatment Information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honeybeehealthcoalition.org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B618BF-BF78-4B74-8CE3-C02B75F43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1" y="2432130"/>
            <a:ext cx="7831776" cy="27186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37B72-3B78-4A94-9E22-902A1197D7E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51760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1;p16">
            <a:extLst>
              <a:ext uri="{FF2B5EF4-FFF2-40B4-BE49-F238E27FC236}">
                <a16:creationId xmlns:a16="http://schemas.microsoft.com/office/drawing/2014/main" id="{CC450CC3-5210-4A49-924B-DAB452E245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1276" y="1799307"/>
            <a:ext cx="6221444" cy="4807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D63B78-74D1-4FCF-BAB1-42CF1A5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3" y="299218"/>
            <a:ext cx="8261469" cy="91358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4900" b="1" dirty="0">
                <a:solidFill>
                  <a:schemeClr val="tx2"/>
                </a:solidFill>
                <a:latin typeface="Tw Cen MT" panose="020B0602020104020603" pitchFamily="34" charset="0"/>
              </a:rPr>
              <a:t>The Bee Informed Partnership:</a:t>
            </a:r>
            <a:br>
              <a:rPr lang="en-US" sz="4900" b="1" dirty="0">
                <a:latin typeface="Tw Cen MT" panose="020B0602020104020603" pitchFamily="34" charset="0"/>
              </a:rPr>
            </a:br>
            <a:r>
              <a:rPr lang="en-US" sz="4900" dirty="0">
                <a:latin typeface="Tw Cen MT" panose="020B0602020104020603" pitchFamily="34" charset="0"/>
              </a:rPr>
              <a:t>colony loss survey data</a:t>
            </a:r>
            <a:br>
              <a:rPr lang="en-US" sz="4900" dirty="0">
                <a:latin typeface="Tw Cen MT" panose="020B0602020104020603" pitchFamily="34" charset="0"/>
              </a:rPr>
            </a:br>
            <a:r>
              <a:rPr lang="en-US" sz="4900" dirty="0">
                <a:latin typeface="Tw Cen MT" panose="020B0602020104020603" pitchFamily="34" charset="0"/>
              </a:rPr>
              <a:t>beeinformed.org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16633-D7BA-4844-B2FC-80DED352302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7266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FDE47B-339F-414F-82C6-AB8DF5FD78A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9"/>
            <a:ext cx="8229600" cy="578692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51DB6-2DD0-5D4F-ACF1-4250EDCC6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6875" cy="688826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59745-D469-334A-9416-9FD700B592E6}"/>
              </a:ext>
            </a:extLst>
          </p:cNvPr>
          <p:cNvSpPr txBox="1">
            <a:spLocks/>
          </p:cNvSpPr>
          <p:nvPr/>
        </p:nvSpPr>
        <p:spPr>
          <a:xfrm>
            <a:off x="635000" y="1329639"/>
            <a:ext cx="8229600" cy="3658719"/>
          </a:xfrm>
          <a:prstGeom prst="rect">
            <a:avLst/>
          </a:prstGeom>
          <a:solidFill>
            <a:srgbClr val="000000">
              <a:alpha val="65000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lvl="1" indent="0" algn="ctr">
              <a:buNone/>
            </a:pPr>
            <a:r>
              <a:rPr lang="en-US" sz="44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MSU Michigan Pollinator Initiative contacts:</a:t>
            </a:r>
          </a:p>
          <a:p>
            <a:pPr marL="0" lvl="1" indent="0" algn="ctr">
              <a:buNone/>
            </a:pPr>
            <a:r>
              <a:rPr lang="en-US" sz="12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 </a:t>
            </a:r>
          </a:p>
          <a:p>
            <a:pPr marL="0" lvl="1" indent="0" algn="ctr">
              <a:buNone/>
            </a:pP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Ana Heck: heckanar@msu.edu, 517-884-7976</a:t>
            </a:r>
          </a:p>
          <a:p>
            <a:pPr marL="0" lvl="1" indent="0" algn="ctr">
              <a:buNone/>
            </a:pPr>
            <a:r>
              <a:rPr lang="en-US" sz="12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 </a:t>
            </a:r>
          </a:p>
          <a:p>
            <a:pPr marL="0" lvl="1" indent="0" algn="ctr">
              <a:buNone/>
            </a:pP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Meghan </a:t>
            </a:r>
            <a:r>
              <a:rPr lang="en-US" sz="2800" b="1" kern="0" dirty="0" err="1">
                <a:solidFill>
                  <a:srgbClr val="FFFFFF"/>
                </a:solidFill>
                <a:latin typeface="Tw Cen MT" panose="020B0602020104020603" pitchFamily="34" charset="0"/>
              </a:rPr>
              <a:t>Milbrath</a:t>
            </a: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: mpi@msu.edu, 517-884-9518</a:t>
            </a:r>
          </a:p>
          <a:p>
            <a:pPr marL="0" lvl="1" indent="0" algn="ctr">
              <a:buNone/>
            </a:pPr>
            <a:r>
              <a:rPr lang="en-US" sz="12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</a:t>
            </a:r>
          </a:p>
          <a:p>
            <a:pPr marL="0" lvl="1" indent="0" algn="ctr">
              <a:buNone/>
            </a:pP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pollinators.msu.edu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9397E-768D-488A-98FF-538B5D2CCEB2}"/>
              </a:ext>
            </a:extLst>
          </p:cNvPr>
          <p:cNvSpPr txBox="1"/>
          <p:nvPr/>
        </p:nvSpPr>
        <p:spPr>
          <a:xfrm>
            <a:off x="8229599" y="6581002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41D4E-2ABE-4A57-9F0C-9D792CC5CF15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E26E7-527E-4DAD-8D45-5457567CCA67}"/>
              </a:ext>
            </a:extLst>
          </p:cNvPr>
          <p:cNvSpPr txBox="1"/>
          <p:nvPr/>
        </p:nvSpPr>
        <p:spPr>
          <a:xfrm>
            <a:off x="7735329" y="6611263"/>
            <a:ext cx="155154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26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85" y="17162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85" y="1497191"/>
            <a:ext cx="78486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Virtually all colonies have or will have mites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A large percentage of colonies will not survive if the mite population exceeds 3%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High varroa populations (mite bombs) often result in virus epidemics that weaken or kill colonies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Some resistant stocks are helpful but temporary fixes are still needed to keep mite populations lower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Consult MSU’s keepbeesalive.org for varroa information and resources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9F29A-39BF-43CB-922E-C40DD3C1A640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35C65-3DC1-422F-977E-0AD45DA70FD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6237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1;p16">
            <a:extLst>
              <a:ext uri="{FF2B5EF4-FFF2-40B4-BE49-F238E27FC236}">
                <a16:creationId xmlns:a16="http://schemas.microsoft.com/office/drawing/2014/main" id="{AEF5295A-55C5-479A-9023-FC17B05EA2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047" y="335399"/>
            <a:ext cx="2395142" cy="185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FDE3E-3F8C-4255-B537-0F009E5F94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19" y="1560771"/>
            <a:ext cx="2012166" cy="1370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8F270-2D7A-4BB1-8DA1-3CB6A692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49" y="470654"/>
            <a:ext cx="1580282" cy="1580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D91BB-99FF-4E43-A8E2-13A192CA3D27}"/>
              </a:ext>
            </a:extLst>
          </p:cNvPr>
          <p:cNvSpPr txBox="1"/>
          <p:nvPr/>
        </p:nvSpPr>
        <p:spPr>
          <a:xfrm>
            <a:off x="0" y="4767972"/>
            <a:ext cx="91666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0"/>
              </a:rPr>
              <a:t>This work is supported by a NIFA CARE grant "Mite Check:  A national strategy to reduce honey bee colony loss from the varroa mite“ [grant no. 2017-08680] from the USDA National Institute of Food and Agriculture.</a:t>
            </a:r>
          </a:p>
          <a:p>
            <a:endParaRPr lang="en-US" sz="1600" dirty="0">
              <a:latin typeface="Tw Cen MT" panose="020B0602020104020603" pitchFamily="34" charset="0"/>
            </a:endParaRPr>
          </a:p>
          <a:p>
            <a:r>
              <a:rPr lang="en-US" sz="1600" dirty="0">
                <a:latin typeface="Tw Cen MT" panose="020B0602020104020603" pitchFamily="34" charset="0"/>
              </a:rPr>
              <a:t>Content and graphic design for many slides was supported by an NCR-SARE PDP grant "Training an Influential Network of Farming, Beekeeping and Extension Experts to Promote Bee Health“ [grant no. ENC17-160] from the USDA National Institute of Food and Agriculture.</a:t>
            </a:r>
          </a:p>
          <a:p>
            <a:endParaRPr lang="en-US" sz="1600" dirty="0">
              <a:latin typeface="Tw Cen MT" panose="020B06020201040206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890A9-662E-42F0-8B04-92DABE729D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71" y="3313255"/>
            <a:ext cx="2395141" cy="107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4C540-B0DA-4215-9772-F33B4089F9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5" y="1498724"/>
            <a:ext cx="2554594" cy="1432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38837-2D9B-45C1-9E6E-8429FA47B9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48" y="3313255"/>
            <a:ext cx="2815771" cy="1072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A73A7-490E-424E-9C52-8FB4428D47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3313255"/>
            <a:ext cx="3203073" cy="1111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F2A22-DBD9-43D6-BD00-CA430D86D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2" y="378233"/>
            <a:ext cx="1536665" cy="16782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EAF1AF-B7AA-41FB-B4D6-61D6C9C7812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11507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3944" y="505599"/>
            <a:ext cx="861829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mite populations have an exponential growth curve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3" y="2099237"/>
            <a:ext cx="34251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Our job as beekeepers is to prevent this population explosion – to keep mites below dangerous levels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2" descr="Image result for exponential curve graph">
            <a:extLst>
              <a:ext uri="{FF2B5EF4-FFF2-40B4-BE49-F238E27FC236}">
                <a16:creationId xmlns:a16="http://schemas.microsoft.com/office/drawing/2014/main" id="{EEDF3CE5-3C12-4396-A8A2-928DF04AF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16755" b="11002"/>
          <a:stretch/>
        </p:blipFill>
        <p:spPr bwMode="auto">
          <a:xfrm>
            <a:off x="5029200" y="1743305"/>
            <a:ext cx="3810000" cy="3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2A4A8A-41D0-4AFB-8127-A699ABD2C7E3}"/>
              </a:ext>
            </a:extLst>
          </p:cNvPr>
          <p:cNvGrpSpPr/>
          <p:nvPr/>
        </p:nvGrpSpPr>
        <p:grpSpPr>
          <a:xfrm>
            <a:off x="4463534" y="2048105"/>
            <a:ext cx="4385690" cy="3722132"/>
            <a:chOff x="4463534" y="2895600"/>
            <a:chExt cx="4385690" cy="37221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21C51D-BABC-401C-94DA-8E69C0F227BA}"/>
                </a:ext>
              </a:extLst>
            </p:cNvPr>
            <p:cNvSpPr txBox="1"/>
            <p:nvPr/>
          </p:nvSpPr>
          <p:spPr>
            <a:xfrm>
              <a:off x="5317817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1AA34-704F-45AE-BF4A-6EBA828EBDBB}"/>
                </a:ext>
              </a:extLst>
            </p:cNvPr>
            <p:cNvSpPr txBox="1"/>
            <p:nvPr/>
          </p:nvSpPr>
          <p:spPr>
            <a:xfrm rot="16200000">
              <a:off x="3413242" y="4451415"/>
              <a:ext cx="2469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Mite Infestation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D696F1-B765-44BF-AFFA-CFDDA5E3A725}"/>
                </a:ext>
              </a:extLst>
            </p:cNvPr>
            <p:cNvSpPr txBox="1"/>
            <p:nvPr/>
          </p:nvSpPr>
          <p:spPr>
            <a:xfrm>
              <a:off x="5344024" y="6047601"/>
              <a:ext cx="350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              1               2       	3              4             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F9AADB-0E04-4C91-9563-CA94B4F48B5E}"/>
                </a:ext>
              </a:extLst>
            </p:cNvPr>
            <p:cNvSpPr txBox="1"/>
            <p:nvPr/>
          </p:nvSpPr>
          <p:spPr>
            <a:xfrm>
              <a:off x="4724400" y="5867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90207-9D03-48C5-B5EA-268C816A587A}"/>
                </a:ext>
              </a:extLst>
            </p:cNvPr>
            <p:cNvSpPr txBox="1"/>
            <p:nvPr/>
          </p:nvSpPr>
          <p:spPr>
            <a:xfrm>
              <a:off x="4724400" y="4343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2A6E2-5FAC-43D1-ABAE-43E344F0F3FD}"/>
                </a:ext>
              </a:extLst>
            </p:cNvPr>
            <p:cNvSpPr txBox="1"/>
            <p:nvPr/>
          </p:nvSpPr>
          <p:spPr>
            <a:xfrm>
              <a:off x="4648200" y="289560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40A7101-47B4-486A-ABB2-6D09E3745260}"/>
              </a:ext>
            </a:extLst>
          </p:cNvPr>
          <p:cNvSpPr/>
          <p:nvPr/>
        </p:nvSpPr>
        <p:spPr>
          <a:xfrm>
            <a:off x="5294105" y="2048105"/>
            <a:ext cx="3221245" cy="2766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53F129-544B-4113-8AF8-9BDFCFCF2E5B}"/>
              </a:ext>
            </a:extLst>
          </p:cNvPr>
          <p:cNvSpPr/>
          <p:nvPr/>
        </p:nvSpPr>
        <p:spPr>
          <a:xfrm>
            <a:off x="6657278" y="4644416"/>
            <a:ext cx="2207312" cy="311570"/>
          </a:xfrm>
          <a:custGeom>
            <a:avLst/>
            <a:gdLst>
              <a:gd name="connsiteX0" fmla="*/ 0 w 2207312"/>
              <a:gd name="connsiteY0" fmla="*/ 195213 h 311570"/>
              <a:gd name="connsiteX1" fmla="*/ 568712 w 2207312"/>
              <a:gd name="connsiteY1" fmla="*/ 16794 h 311570"/>
              <a:gd name="connsiteX2" fmla="*/ 914400 w 2207312"/>
              <a:gd name="connsiteY2" fmla="*/ 39096 h 311570"/>
              <a:gd name="connsiteX3" fmla="*/ 1661532 w 2207312"/>
              <a:gd name="connsiteY3" fmla="*/ 295574 h 311570"/>
              <a:gd name="connsiteX4" fmla="*/ 2152185 w 2207312"/>
              <a:gd name="connsiteY4" fmla="*/ 284423 h 311570"/>
              <a:gd name="connsiteX5" fmla="*/ 2174488 w 2207312"/>
              <a:gd name="connsiteY5" fmla="*/ 284423 h 31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312" h="311570">
                <a:moveTo>
                  <a:pt x="0" y="195213"/>
                </a:moveTo>
                <a:cubicBezTo>
                  <a:pt x="208156" y="119013"/>
                  <a:pt x="416312" y="42813"/>
                  <a:pt x="568712" y="16794"/>
                </a:cubicBezTo>
                <a:cubicBezTo>
                  <a:pt x="721112" y="-9225"/>
                  <a:pt x="732263" y="-7367"/>
                  <a:pt x="914400" y="39096"/>
                </a:cubicBezTo>
                <a:cubicBezTo>
                  <a:pt x="1096537" y="85559"/>
                  <a:pt x="1455235" y="254686"/>
                  <a:pt x="1661532" y="295574"/>
                </a:cubicBezTo>
                <a:cubicBezTo>
                  <a:pt x="1867829" y="336462"/>
                  <a:pt x="2066692" y="286281"/>
                  <a:pt x="2152185" y="284423"/>
                </a:cubicBezTo>
                <a:cubicBezTo>
                  <a:pt x="2237678" y="282565"/>
                  <a:pt x="2206083" y="283494"/>
                  <a:pt x="2174488" y="284423"/>
                </a:cubicBezTo>
              </a:path>
            </a:pathLst>
          </a:custGeom>
          <a:ln w="57150">
            <a:solidFill>
              <a:srgbClr val="DD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5FBA9B-D823-4FD3-BAED-9CFED531716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E04A53-84E3-4083-99AE-73402BBCB855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6338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2155</TotalTime>
  <Words>5460</Words>
  <Application>Microsoft Office PowerPoint</Application>
  <PresentationFormat>On-screen Show (4:3)</PresentationFormat>
  <Paragraphs>533</Paragraphs>
  <Slides>84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Calibri Light</vt:lpstr>
      <vt:lpstr>Tw Cen MT</vt:lpstr>
      <vt:lpstr>Wingdings</vt:lpstr>
      <vt:lpstr>Office Theme</vt:lpstr>
      <vt:lpstr>PowerPoint Presentation</vt:lpstr>
      <vt:lpstr>We lose a high number of  honey bee colonies every year </vt:lpstr>
      <vt:lpstr>If we want to protect our bees, we need to manage the pests</vt:lpstr>
      <vt:lpstr>What is a varroa mite?</vt:lpstr>
      <vt:lpstr>  True or false?    </vt:lpstr>
      <vt:lpstr>True</vt:lpstr>
      <vt:lpstr>Just because your colony will have varroa doesn’t mean that your colony has to die from varroa</vt:lpstr>
      <vt:lpstr>Varroa mite populations have an exponential growth curve </vt:lpstr>
      <vt:lpstr>Varroa mite populations have an exponential growth curve </vt:lpstr>
      <vt:lpstr>PowerPoint Presentation</vt:lpstr>
      <vt:lpstr>Keep bees alive: understand the damage mites can do when left unmanaged</vt:lpstr>
      <vt:lpstr>Varroa spread deadly viruses</vt:lpstr>
      <vt:lpstr>PowerPoint Presentation</vt:lpstr>
      <vt:lpstr>PowerPoint Presentation</vt:lpstr>
      <vt:lpstr>PowerPoint Presentation</vt:lpstr>
      <vt:lpstr>Varroa in Michigan: data from the 2018 Mite-a-thon</vt:lpstr>
      <vt:lpstr>Average winter losses in 2017-2018 by operation size</vt:lpstr>
      <vt:lpstr>We are in an epidemic of varroa mites</vt:lpstr>
      <vt:lpstr>We need to be responsible beekeepers</vt:lpstr>
      <vt:lpstr>In the next slides, we will learn the life cycle of varroa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Mites spread disease and physically injure the bees</vt:lpstr>
      <vt:lpstr>Mite risk is seasonal</vt:lpstr>
      <vt:lpstr>Winter</vt:lpstr>
      <vt:lpstr>Spring</vt:lpstr>
      <vt:lpstr>Summer</vt:lpstr>
      <vt:lpstr>Fall</vt:lpstr>
      <vt:lpstr>Mite risk is seasonal</vt:lpstr>
      <vt:lpstr>Mite populations peak right when winter bees are being formed</vt:lpstr>
      <vt:lpstr>PowerPoint Presentation</vt:lpstr>
      <vt:lpstr>Keep bees alive: monitor mite levels</vt:lpstr>
      <vt:lpstr>PowerPoint Presentation</vt:lpstr>
      <vt:lpstr>PowerPoint Presentation</vt:lpstr>
      <vt:lpstr>To keep our bees safe, we need to know that they are not overwhelmed by parasites  </vt:lpstr>
      <vt:lpstr>Powdered sugar roll test kit </vt:lpstr>
      <vt:lpstr>Which test to use?</vt:lpstr>
      <vt:lpstr>Common sampling mistakes</vt:lpstr>
      <vt:lpstr>Common sampling mistakes</vt:lpstr>
      <vt:lpstr>Observations that won’t tell you your mites per 100 bees:</vt:lpstr>
      <vt:lpstr>Monitor monthly and after you manage for mites</vt:lpstr>
      <vt:lpstr>PowerPoint Presentation</vt:lpstr>
      <vt:lpstr>MiteCheck mobile app</vt:lpstr>
      <vt:lpstr>PowerPoint Presentation</vt:lpstr>
      <vt:lpstr>Sampling and control worksheet: keep track of mite monitoring and management</vt:lpstr>
      <vt:lpstr>Keep bees alive: anticipate seasonal mite growth</vt:lpstr>
      <vt:lpstr>PowerPoint Presentation</vt:lpstr>
      <vt:lpstr>PowerPoint Presentation</vt:lpstr>
      <vt:lpstr>PowerPoint Presentation</vt:lpstr>
      <vt:lpstr>Keep bees alive: help your bees keep mite levels low</vt:lpstr>
      <vt:lpstr>Varroa thresholds</vt:lpstr>
      <vt:lpstr>Factors that may affect mite levels and action thresholds:</vt:lpstr>
      <vt:lpstr>The strategy that you use to manage mites will depend on your risk</vt:lpstr>
      <vt:lpstr>Non-chemical varroa management strategies can be used throughout the season to help keep mite populations from exploding</vt:lpstr>
      <vt:lpstr>In many places, non-chemical strategies are not sufficient to keep mite populations from harming your bees  </vt:lpstr>
      <vt:lpstr>Keep bees alive: know your treatment options</vt:lpstr>
      <vt:lpstr>Varroa treatments</vt:lpstr>
      <vt:lpstr>Varroa keep killing Michigan bees</vt:lpstr>
      <vt:lpstr>PowerPoint Presentation</vt:lpstr>
      <vt:lpstr>PowerPoint Presentation</vt:lpstr>
      <vt:lpstr>PowerPoint Presentation</vt:lpstr>
      <vt:lpstr>If I’m treatment-free, will I select for varroa-resistant bees?</vt:lpstr>
      <vt:lpstr>PowerPoint Presentation</vt:lpstr>
      <vt:lpstr>Keep bees alive: apply treatments correctly</vt:lpstr>
      <vt:lpstr>Treatments</vt:lpstr>
      <vt:lpstr>Honey Bee Health Coalition’s YouTube channel:  how to correctly apply treatments</vt:lpstr>
      <vt:lpstr>Follow the label</vt:lpstr>
      <vt:lpstr>Keep bees alive: be a good beekeeper neighbor!</vt:lpstr>
      <vt:lpstr>While mite densities may vary across colonies, all* colonies in an apiary should be treated at the same time with the same chemical or  non-chemical technique  </vt:lpstr>
      <vt:lpstr>  True</vt:lpstr>
      <vt:lpstr>Keep bees alive: educate yourself about bees and mites</vt:lpstr>
      <vt:lpstr>Michigan Pollinator Initiative</vt:lpstr>
      <vt:lpstr>MSU’s keepbeesalive.org</vt:lpstr>
      <vt:lpstr>MSU on Facebook: @MichiganPollinatorInitiative @MSUHoneyBees</vt:lpstr>
      <vt:lpstr>PowerPoint Presentation</vt:lpstr>
      <vt:lpstr>PowerPoint Presentation</vt:lpstr>
      <vt:lpstr>The Honey Bee Health Coalition: Treatment Information honeybeehealthcoalition.org</vt:lpstr>
      <vt:lpstr> The Bee Informed Partnership: colony loss survey data beeinformed.org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Heck, Ana</dc:creator>
  <cp:lastModifiedBy>Heck, Ana</cp:lastModifiedBy>
  <cp:revision>163</cp:revision>
  <cp:lastPrinted>2019-05-30T17:56:06Z</cp:lastPrinted>
  <dcterms:created xsi:type="dcterms:W3CDTF">2019-05-29T18:55:26Z</dcterms:created>
  <dcterms:modified xsi:type="dcterms:W3CDTF">2021-03-18T18:08:59Z</dcterms:modified>
</cp:coreProperties>
</file>